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8288000" cy="10287000"/>
  <p:notesSz cx="6858000" cy="9144000"/>
  <p:embeddedFontLst>
    <p:embeddedFont>
      <p:font typeface="Days" charset="0"/>
      <p:regular r:id="rId29"/>
    </p:embeddedFont>
    <p:embeddedFont>
      <p:font typeface="Calibri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E81C2"/>
    <a:srgbClr val="F4AED8"/>
    <a:srgbClr val="E74DAA"/>
    <a:srgbClr val="DF128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1" d="100"/>
          <a:sy n="71" d="100"/>
        </p:scale>
        <p:origin x="-3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4.png"/><Relationship Id="rId47" Type="http://schemas.openxmlformats.org/officeDocument/2006/relationships/image" Target="../media/image9.png"/><Relationship Id="rId46" Type="http://schemas.openxmlformats.org/officeDocument/2006/relationships/image" Target="../media/image8.png"/><Relationship Id="rId33" Type="http://schemas.openxmlformats.org/officeDocument/2006/relationships/image" Target="../media/image32.svg"/><Relationship Id="rId2" Type="http://schemas.openxmlformats.org/officeDocument/2006/relationships/image" Target="../media/image1.png"/><Relationship Id="rId41" Type="http://schemas.openxmlformats.org/officeDocument/2006/relationships/image" Target="../media/image3.png"/><Relationship Id="rId29" Type="http://schemas.openxmlformats.org/officeDocument/2006/relationships/image" Target="../media/image28.svg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2.png"/><Relationship Id="rId45" Type="http://schemas.openxmlformats.org/officeDocument/2006/relationships/image" Target="../media/image7.png"/><Relationship Id="rId44" Type="http://schemas.openxmlformats.org/officeDocument/2006/relationships/image" Target="../media/image6.png"/><Relationship Id="rId43" Type="http://schemas.openxmlformats.org/officeDocument/2006/relationships/image" Target="../media/image5.png"/><Relationship Id="rId35" Type="http://schemas.openxmlformats.org/officeDocument/2006/relationships/image" Target="../media/image34.svg"/></Relationships>
</file>

<file path=ppt/slides/_rels/slide10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12.png"/><Relationship Id="rId4" Type="http://schemas.openxmlformats.org/officeDocument/2006/relationships/image" Target="../media/image31.svg"/></Relationships>
</file>

<file path=ppt/slides/_rels/slide11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12.png"/><Relationship Id="rId4" Type="http://schemas.openxmlformats.org/officeDocument/2006/relationships/image" Target="../media/image31.svg"/></Relationships>
</file>

<file path=ppt/slides/_rels/slide12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18.png"/><Relationship Id="rId47" Type="http://schemas.openxmlformats.org/officeDocument/2006/relationships/image" Target="../media/image6.png"/><Relationship Id="rId46" Type="http://schemas.openxmlformats.org/officeDocument/2006/relationships/slide" Target="slide2.xml"/><Relationship Id="rId2" Type="http://schemas.openxmlformats.org/officeDocument/2006/relationships/image" Target="../media/image1.png"/><Relationship Id="rId41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12.png"/><Relationship Id="rId45" Type="http://schemas.openxmlformats.org/officeDocument/2006/relationships/image" Target="../media/image21.png"/><Relationship Id="rId44" Type="http://schemas.openxmlformats.org/officeDocument/2006/relationships/image" Target="../media/image20.png"/><Relationship Id="rId4" Type="http://schemas.openxmlformats.org/officeDocument/2006/relationships/image" Target="../media/image31.svg"/><Relationship Id="rId43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8" Type="http://schemas.openxmlformats.org/officeDocument/2006/relationships/image" Target="../media/image45.svg"/><Relationship Id="rId42" Type="http://schemas.openxmlformats.org/officeDocument/2006/relationships/image" Target="../media/image24.png"/><Relationship Id="rId2" Type="http://schemas.openxmlformats.org/officeDocument/2006/relationships/image" Target="../media/image1.png"/><Relationship Id="rId41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22.png"/><Relationship Id="rId6" Type="http://schemas.openxmlformats.org/officeDocument/2006/relationships/image" Target="../media/image43.svg"/><Relationship Id="rId45" Type="http://schemas.openxmlformats.org/officeDocument/2006/relationships/image" Target="../media/image6.png"/><Relationship Id="rId10" Type="http://schemas.openxmlformats.org/officeDocument/2006/relationships/image" Target="../media/image47.svg"/><Relationship Id="rId44" Type="http://schemas.openxmlformats.org/officeDocument/2006/relationships/slide" Target="slide2.xml"/><Relationship Id="rId4" Type="http://schemas.openxmlformats.org/officeDocument/2006/relationships/image" Target="../media/image7.svg"/><Relationship Id="rId43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22.png"/><Relationship Id="rId4" Type="http://schemas.openxmlformats.org/officeDocument/2006/relationships/image" Target="../media/image7.svg"/></Relationships>
</file>

<file path=ppt/slides/_rels/slide15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22.png"/><Relationship Id="rId4" Type="http://schemas.openxmlformats.org/officeDocument/2006/relationships/image" Target="../media/image7.svg"/></Relationships>
</file>

<file path=ppt/slides/_rels/slide16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22.png"/><Relationship Id="rId4" Type="http://schemas.openxmlformats.org/officeDocument/2006/relationships/image" Target="../media/image7.svg"/></Relationships>
</file>

<file path=ppt/slides/_rels/slide17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22.png"/><Relationship Id="rId4" Type="http://schemas.openxmlformats.org/officeDocument/2006/relationships/image" Target="../media/image7.svg"/></Relationships>
</file>

<file path=ppt/slides/_rels/slide18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26.png"/><Relationship Id="rId4" Type="http://schemas.openxmlformats.org/officeDocument/2006/relationships/image" Target="../media/image15.svg"/></Relationships>
</file>

<file path=ppt/slides/_rels/slide19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26.png"/><Relationship Id="rId44" Type="http://schemas.openxmlformats.org/officeDocument/2006/relationships/image" Target="../media/image28.png"/><Relationship Id="rId4" Type="http://schemas.openxmlformats.org/officeDocument/2006/relationships/image" Target="../media/image15.svg"/><Relationship Id="rId4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51" Type="http://schemas.openxmlformats.org/officeDocument/2006/relationships/slide" Target="slide14.xml"/><Relationship Id="rId42" Type="http://schemas.openxmlformats.org/officeDocument/2006/relationships/slide" Target="slide5.xml"/><Relationship Id="rId47" Type="http://schemas.openxmlformats.org/officeDocument/2006/relationships/slide" Target="slide10.xml"/><Relationship Id="rId50" Type="http://schemas.openxmlformats.org/officeDocument/2006/relationships/slide" Target="slide13.xml"/><Relationship Id="rId55" Type="http://schemas.openxmlformats.org/officeDocument/2006/relationships/slide" Target="slide18.xml"/><Relationship Id="rId63" Type="http://schemas.openxmlformats.org/officeDocument/2006/relationships/slide" Target="slide26.xml"/><Relationship Id="rId68" Type="http://schemas.openxmlformats.org/officeDocument/2006/relationships/image" Target="../media/image8.png"/><Relationship Id="rId46" Type="http://schemas.openxmlformats.org/officeDocument/2006/relationships/slide" Target="slide9.xml"/><Relationship Id="rId59" Type="http://schemas.openxmlformats.org/officeDocument/2006/relationships/slide" Target="slide22.xml"/><Relationship Id="rId67" Type="http://schemas.openxmlformats.org/officeDocument/2006/relationships/image" Target="../media/image40.svg"/><Relationship Id="rId33" Type="http://schemas.openxmlformats.org/officeDocument/2006/relationships/image" Target="../media/image32.svg"/><Relationship Id="rId2" Type="http://schemas.openxmlformats.org/officeDocument/2006/relationships/image" Target="../media/image1.png"/><Relationship Id="rId41" Type="http://schemas.openxmlformats.org/officeDocument/2006/relationships/slide" Target="slide4.xml"/><Relationship Id="rId54" Type="http://schemas.openxmlformats.org/officeDocument/2006/relationships/slide" Target="slide17.xml"/><Relationship Id="rId62" Type="http://schemas.openxmlformats.org/officeDocument/2006/relationships/slide" Target="slide25.xml"/><Relationship Id="rId29" Type="http://schemas.openxmlformats.org/officeDocument/2006/relationships/image" Target="../media/image28.svg"/><Relationship Id="rId1" Type="http://schemas.openxmlformats.org/officeDocument/2006/relationships/slideLayout" Target="../slideLayouts/slideLayout7.xml"/><Relationship Id="rId40" Type="http://schemas.openxmlformats.org/officeDocument/2006/relationships/slide" Target="slide3.xml"/><Relationship Id="rId45" Type="http://schemas.openxmlformats.org/officeDocument/2006/relationships/slide" Target="slide8.xml"/><Relationship Id="rId53" Type="http://schemas.openxmlformats.org/officeDocument/2006/relationships/slide" Target="slide16.xml"/><Relationship Id="rId58" Type="http://schemas.openxmlformats.org/officeDocument/2006/relationships/slide" Target="slide21.xml"/><Relationship Id="rId66" Type="http://schemas.openxmlformats.org/officeDocument/2006/relationships/image" Target="../media/image10.png"/><Relationship Id="rId49" Type="http://schemas.openxmlformats.org/officeDocument/2006/relationships/slide" Target="slide12.xml"/><Relationship Id="rId57" Type="http://schemas.openxmlformats.org/officeDocument/2006/relationships/slide" Target="slide20.xml"/><Relationship Id="rId61" Type="http://schemas.openxmlformats.org/officeDocument/2006/relationships/slide" Target="slide24.xml"/><Relationship Id="rId44" Type="http://schemas.openxmlformats.org/officeDocument/2006/relationships/slide" Target="slide7.xml"/><Relationship Id="rId52" Type="http://schemas.openxmlformats.org/officeDocument/2006/relationships/slide" Target="slide15.xml"/><Relationship Id="rId60" Type="http://schemas.openxmlformats.org/officeDocument/2006/relationships/slide" Target="slide23.xml"/><Relationship Id="rId65" Type="http://schemas.openxmlformats.org/officeDocument/2006/relationships/image" Target="../media/image7.png"/><Relationship Id="rId43" Type="http://schemas.openxmlformats.org/officeDocument/2006/relationships/slide" Target="slide6.xml"/><Relationship Id="rId48" Type="http://schemas.openxmlformats.org/officeDocument/2006/relationships/slide" Target="slide11.xml"/><Relationship Id="rId56" Type="http://schemas.openxmlformats.org/officeDocument/2006/relationships/slide" Target="slide19.xml"/><Relationship Id="rId64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26.png"/><Relationship Id="rId4" Type="http://schemas.openxmlformats.org/officeDocument/2006/relationships/image" Target="../media/image15.svg"/></Relationships>
</file>

<file path=ppt/slides/_rels/slide21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26.png"/><Relationship Id="rId4" Type="http://schemas.openxmlformats.org/officeDocument/2006/relationships/image" Target="../media/image15.svg"/></Relationships>
</file>

<file path=ppt/slides/_rels/slide22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26.png"/><Relationship Id="rId4" Type="http://schemas.openxmlformats.org/officeDocument/2006/relationships/image" Target="../media/image15.svg"/></Relationships>
</file>

<file path=ppt/slides/_rels/slide23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29.png"/><Relationship Id="rId4" Type="http://schemas.openxmlformats.org/officeDocument/2006/relationships/image" Target="../media/image53.svg"/></Relationships>
</file>

<file path=ppt/slides/_rels/slide24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29.png"/><Relationship Id="rId4" Type="http://schemas.openxmlformats.org/officeDocument/2006/relationships/image" Target="../media/image53.svg"/></Relationships>
</file>

<file path=ppt/slides/_rels/slide25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29.png"/><Relationship Id="rId4" Type="http://schemas.openxmlformats.org/officeDocument/2006/relationships/image" Target="../media/image53.svg"/></Relationships>
</file>

<file path=ppt/slides/_rels/slide26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29.png"/><Relationship Id="rId4" Type="http://schemas.openxmlformats.org/officeDocument/2006/relationships/image" Target="../media/image53.svg"/></Relationships>
</file>

<file path=ppt/slides/_rels/slide27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29.png"/><Relationship Id="rId4" Type="http://schemas.openxmlformats.org/officeDocument/2006/relationships/image" Target="../media/image53.svg"/></Relationships>
</file>

<file path=ppt/slides/_rels/slide3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2" Type="http://schemas.openxmlformats.org/officeDocument/2006/relationships/image" Target="../media/image1.png"/><Relationship Id="rId41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0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11.png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2" Type="http://schemas.openxmlformats.org/officeDocument/2006/relationships/image" Target="../media/image1.png"/><Relationship Id="rId41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0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2" Type="http://schemas.openxmlformats.org/officeDocument/2006/relationships/image" Target="../media/image1.png"/><Relationship Id="rId41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0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11.png"/><Relationship Id="rId4" Type="http://schemas.openxmlformats.org/officeDocument/2006/relationships/image" Target="../media/image3.svg"/></Relationships>
</file>

<file path=ppt/slides/_rels/slide8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12.png"/><Relationship Id="rId4" Type="http://schemas.openxmlformats.org/officeDocument/2006/relationships/image" Target="../media/image31.svg"/></Relationships>
</file>

<file path=ppt/slides/_rels/slide9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8.svg"/><Relationship Id="rId42" Type="http://schemas.openxmlformats.org/officeDocument/2006/relationships/image" Target="../media/image6.png"/><Relationship Id="rId46" Type="http://schemas.openxmlformats.org/officeDocument/2006/relationships/image" Target="../media/image16.png"/><Relationship Id="rId2" Type="http://schemas.openxmlformats.org/officeDocument/2006/relationships/image" Target="../media/image1.png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0" Type="http://schemas.openxmlformats.org/officeDocument/2006/relationships/image" Target="../media/image12.png"/><Relationship Id="rId45" Type="http://schemas.openxmlformats.org/officeDocument/2006/relationships/image" Target="../media/image15.png"/><Relationship Id="rId44" Type="http://schemas.openxmlformats.org/officeDocument/2006/relationships/image" Target="../media/image14.png"/><Relationship Id="rId4" Type="http://schemas.openxmlformats.org/officeDocument/2006/relationships/image" Target="../media/image31.svg"/><Relationship Id="rId4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26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7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8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9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3" name="TextBox 13"/>
          <p:cNvSpPr txBox="1"/>
          <p:nvPr/>
        </p:nvSpPr>
        <p:spPr>
          <a:xfrm>
            <a:off x="3302274" y="3698294"/>
            <a:ext cx="11683452" cy="24796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499"/>
              </a:lnSpc>
            </a:pPr>
            <a:r>
              <a:rPr lang="en-US" sz="9999" spc="-199" dirty="0" smtClean="0">
                <a:solidFill>
                  <a:srgbClr val="7B3B9D"/>
                </a:solidFill>
                <a:latin typeface="Days"/>
              </a:rPr>
              <a:t>БЕЗОПАСНОЕ ЛЕТО</a:t>
            </a:r>
            <a:endParaRPr lang="en-US" sz="9999" spc="-199" dirty="0">
              <a:solidFill>
                <a:srgbClr val="7B3B9D"/>
              </a:solidFill>
              <a:latin typeface="Days"/>
            </a:endParaRPr>
          </a:p>
        </p:txBody>
      </p:sp>
      <p:sp>
        <p:nvSpPr>
          <p:cNvPr id="21" name="Freeform 10"/>
          <p:cNvSpPr/>
          <p:nvPr/>
        </p:nvSpPr>
        <p:spPr>
          <a:xfrm>
            <a:off x="11673693" y="-179877"/>
            <a:ext cx="2635604" cy="2963511"/>
          </a:xfrm>
          <a:custGeom>
            <a:avLst/>
            <a:gdLst/>
            <a:ahLst/>
            <a:cxnLst/>
            <a:rect l="l" t="t" r="r" b="b"/>
            <a:pathLst>
              <a:path w="2635604" h="2963511">
                <a:moveTo>
                  <a:pt x="0" y="0"/>
                </a:moveTo>
                <a:lnTo>
                  <a:pt x="2635604" y="0"/>
                </a:lnTo>
                <a:lnTo>
                  <a:pt x="2635604" y="2963512"/>
                </a:lnTo>
                <a:lnTo>
                  <a:pt x="0" y="2963512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/>
            <a:stretch>
              <a:fillRect/>
            </a:stretch>
          </a:blipFill>
        </p:spPr>
        <p:txBody>
          <a:bodyPr/>
          <a:lstStyle/>
          <a:p>
            <a:endParaRPr lang="ru-RU"/>
          </a:p>
        </p:txBody>
      </p:sp>
      <p:sp>
        <p:nvSpPr>
          <p:cNvPr id="22" name="Freeform 11"/>
          <p:cNvSpPr/>
          <p:nvPr/>
        </p:nvSpPr>
        <p:spPr>
          <a:xfrm>
            <a:off x="10457090" y="587128"/>
            <a:ext cx="1435535" cy="1429503"/>
          </a:xfrm>
          <a:custGeom>
            <a:avLst/>
            <a:gdLst/>
            <a:ahLst/>
            <a:cxnLst/>
            <a:rect l="l" t="t" r="r" b="b"/>
            <a:pathLst>
              <a:path w="1435535" h="1429503">
                <a:moveTo>
                  <a:pt x="0" y="0"/>
                </a:moveTo>
                <a:lnTo>
                  <a:pt x="1435535" y="0"/>
                </a:lnTo>
                <a:lnTo>
                  <a:pt x="1435535" y="1429502"/>
                </a:lnTo>
                <a:lnTo>
                  <a:pt x="0" y="1429502"/>
                </a:lnTo>
                <a:lnTo>
                  <a:pt x="0" y="0"/>
                </a:lnTo>
                <a:close/>
              </a:path>
            </a:pathLst>
          </a:custGeom>
          <a:blipFill>
            <a:blip r:embed="rId41" cstate="print"/>
            <a:stretch>
              <a:fillRect/>
            </a:stretch>
          </a:blipFill>
        </p:spPr>
        <p:txBody>
          <a:bodyPr/>
          <a:lstStyle/>
          <a:p>
            <a:endParaRPr lang="ru-RU"/>
          </a:p>
        </p:txBody>
      </p:sp>
      <p:sp>
        <p:nvSpPr>
          <p:cNvPr id="23" name="Freeform 12"/>
          <p:cNvSpPr/>
          <p:nvPr/>
        </p:nvSpPr>
        <p:spPr>
          <a:xfrm>
            <a:off x="5315458" y="458546"/>
            <a:ext cx="2477759" cy="1751982"/>
          </a:xfrm>
          <a:custGeom>
            <a:avLst/>
            <a:gdLst/>
            <a:ahLst/>
            <a:cxnLst/>
            <a:rect l="l" t="t" r="r" b="b"/>
            <a:pathLst>
              <a:path w="2477759" h="1751982">
                <a:moveTo>
                  <a:pt x="0" y="0"/>
                </a:moveTo>
                <a:lnTo>
                  <a:pt x="2477759" y="0"/>
                </a:lnTo>
                <a:lnTo>
                  <a:pt x="2477759" y="1751983"/>
                </a:lnTo>
                <a:lnTo>
                  <a:pt x="0" y="1751983"/>
                </a:lnTo>
                <a:lnTo>
                  <a:pt x="0" y="0"/>
                </a:lnTo>
                <a:close/>
              </a:path>
            </a:pathLst>
          </a:custGeom>
          <a:blipFill>
            <a:blip r:embed="rId42" cstate="print"/>
            <a:stretch>
              <a:fillRect/>
            </a:stretch>
          </a:blipFill>
        </p:spPr>
        <p:txBody>
          <a:bodyPr/>
          <a:lstStyle/>
          <a:p>
            <a:endParaRPr lang="ru-RU"/>
          </a:p>
        </p:txBody>
      </p:sp>
      <p:sp>
        <p:nvSpPr>
          <p:cNvPr id="24" name="Freeform 13"/>
          <p:cNvSpPr/>
          <p:nvPr/>
        </p:nvSpPr>
        <p:spPr>
          <a:xfrm>
            <a:off x="3467099" y="497663"/>
            <a:ext cx="2205199" cy="1863393"/>
          </a:xfrm>
          <a:custGeom>
            <a:avLst/>
            <a:gdLst/>
            <a:ahLst/>
            <a:cxnLst/>
            <a:rect l="l" t="t" r="r" b="b"/>
            <a:pathLst>
              <a:path w="2205199" h="1863393">
                <a:moveTo>
                  <a:pt x="0" y="0"/>
                </a:moveTo>
                <a:lnTo>
                  <a:pt x="2205198" y="0"/>
                </a:lnTo>
                <a:lnTo>
                  <a:pt x="2205198" y="1863393"/>
                </a:lnTo>
                <a:lnTo>
                  <a:pt x="0" y="1863393"/>
                </a:lnTo>
                <a:lnTo>
                  <a:pt x="0" y="0"/>
                </a:lnTo>
                <a:close/>
              </a:path>
            </a:pathLst>
          </a:custGeom>
          <a:blipFill>
            <a:blip r:embed="rId43" cstate="print"/>
            <a:stretch>
              <a:fillRect/>
            </a:stretch>
          </a:blipFill>
        </p:spPr>
        <p:txBody>
          <a:bodyPr/>
          <a:lstStyle/>
          <a:p>
            <a:endParaRPr lang="ru-RU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54414" y="565992"/>
            <a:ext cx="3322403" cy="1537089"/>
          </a:xfrm>
          <a:prstGeom prst="rect">
            <a:avLst/>
          </a:prstGeom>
        </p:spPr>
      </p:pic>
      <p:sp>
        <p:nvSpPr>
          <p:cNvPr id="30" name="Freeform 19"/>
          <p:cNvSpPr/>
          <p:nvPr/>
        </p:nvSpPr>
        <p:spPr>
          <a:xfrm rot="10333427">
            <a:off x="778606" y="7725702"/>
            <a:ext cx="4278147" cy="4114800"/>
          </a:xfrm>
          <a:custGeom>
            <a:avLst/>
            <a:gdLst/>
            <a:ahLst/>
            <a:cxnLst/>
            <a:rect l="l" t="t" r="r" b="b"/>
            <a:pathLst>
              <a:path w="4278147" h="4114800">
                <a:moveTo>
                  <a:pt x="0" y="0"/>
                </a:moveTo>
                <a:lnTo>
                  <a:pt x="4278148" y="0"/>
                </a:lnTo>
                <a:lnTo>
                  <a:pt x="427814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5" cstate="print">
              <a:extLst>
                <a:ext uri="{96DAC541-7B7A-43D3-8B79-37D633B846F1}">
                  <asvg:svgBlip xmlns="" xmlns:asvg="http://schemas.microsoft.com/office/drawing/2016/SVG/main" r:embed="rId29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 21"/>
          <p:cNvSpPr/>
          <p:nvPr/>
        </p:nvSpPr>
        <p:spPr>
          <a:xfrm>
            <a:off x="14814655" y="6644037"/>
            <a:ext cx="3837986" cy="4114800"/>
          </a:xfrm>
          <a:custGeom>
            <a:avLst/>
            <a:gdLst/>
            <a:ahLst/>
            <a:cxnLst/>
            <a:rect l="l" t="t" r="r" b="b"/>
            <a:pathLst>
              <a:path w="3837986" h="4114800">
                <a:moveTo>
                  <a:pt x="0" y="0"/>
                </a:moveTo>
                <a:lnTo>
                  <a:pt x="3837986" y="0"/>
                </a:lnTo>
                <a:lnTo>
                  <a:pt x="383798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6" cstate="print">
              <a:extLst>
                <a:ext uri="{96DAC541-7B7A-43D3-8B79-37D633B846F1}">
                  <asvg:svgBlip xmlns="" xmlns:asvg="http://schemas.microsoft.com/office/drawing/2016/SVG/main" r:embed="rId33"/>
                </a:ext>
              </a:extLst>
            </a:blip>
            <a:stretch>
              <a:fillRect/>
            </a:stretch>
          </a:blipFill>
        </p:spPr>
      </p:sp>
      <p:sp>
        <p:nvSpPr>
          <p:cNvPr id="33" name="Freeform 22"/>
          <p:cNvSpPr/>
          <p:nvPr/>
        </p:nvSpPr>
        <p:spPr>
          <a:xfrm rot="19735048">
            <a:off x="7224392" y="7801997"/>
            <a:ext cx="4270075" cy="4114800"/>
          </a:xfrm>
          <a:custGeom>
            <a:avLst/>
            <a:gdLst/>
            <a:ahLst/>
            <a:cxnLst/>
            <a:rect l="l" t="t" r="r" b="b"/>
            <a:pathLst>
              <a:path w="4270075" h="4114800">
                <a:moveTo>
                  <a:pt x="0" y="0"/>
                </a:moveTo>
                <a:lnTo>
                  <a:pt x="4270075" y="0"/>
                </a:lnTo>
                <a:lnTo>
                  <a:pt x="4270075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7" cstate="print">
              <a:extLst>
                <a:ext uri="{96DAC541-7B7A-43D3-8B79-37D633B846F1}">
                  <asvg:svgBlip xmlns="" xmlns:asvg="http://schemas.microsoft.com/office/drawing/2016/SVG/main" r:embed="rId3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23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4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5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6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3" name="Group 3"/>
          <p:cNvGrpSpPr/>
          <p:nvPr/>
        </p:nvGrpSpPr>
        <p:grpSpPr>
          <a:xfrm>
            <a:off x="13293466" y="627655"/>
            <a:ext cx="5268369" cy="802090"/>
            <a:chOff x="0" y="0"/>
            <a:chExt cx="1387554" cy="21125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387554" cy="211250"/>
            </a:xfrm>
            <a:custGeom>
              <a:avLst/>
              <a:gdLst/>
              <a:ahLst/>
              <a:cxnLst/>
              <a:rect l="l" t="t" r="r" b="b"/>
              <a:pathLst>
                <a:path w="1387554" h="211250">
                  <a:moveTo>
                    <a:pt x="74945" y="0"/>
                  </a:moveTo>
                  <a:lnTo>
                    <a:pt x="1312609" y="0"/>
                  </a:lnTo>
                  <a:cubicBezTo>
                    <a:pt x="1332486" y="0"/>
                    <a:pt x="1351548" y="7896"/>
                    <a:pt x="1365603" y="21951"/>
                  </a:cubicBezTo>
                  <a:cubicBezTo>
                    <a:pt x="1379658" y="36006"/>
                    <a:pt x="1387554" y="55068"/>
                    <a:pt x="1387554" y="74945"/>
                  </a:cubicBezTo>
                  <a:lnTo>
                    <a:pt x="1387554" y="136305"/>
                  </a:lnTo>
                  <a:cubicBezTo>
                    <a:pt x="1387554" y="156182"/>
                    <a:pt x="1379658" y="175244"/>
                    <a:pt x="1365603" y="189299"/>
                  </a:cubicBezTo>
                  <a:cubicBezTo>
                    <a:pt x="1351548" y="203354"/>
                    <a:pt x="1332486" y="211250"/>
                    <a:pt x="1312609" y="211250"/>
                  </a:cubicBezTo>
                  <a:lnTo>
                    <a:pt x="74945" y="211250"/>
                  </a:lnTo>
                  <a:cubicBezTo>
                    <a:pt x="55068" y="211250"/>
                    <a:pt x="36006" y="203354"/>
                    <a:pt x="21951" y="189299"/>
                  </a:cubicBezTo>
                  <a:cubicBezTo>
                    <a:pt x="7896" y="175244"/>
                    <a:pt x="0" y="156182"/>
                    <a:pt x="0" y="136305"/>
                  </a:cubicBezTo>
                  <a:lnTo>
                    <a:pt x="0" y="74945"/>
                  </a:lnTo>
                  <a:cubicBezTo>
                    <a:pt x="0" y="55068"/>
                    <a:pt x="7896" y="36006"/>
                    <a:pt x="21951" y="21951"/>
                  </a:cubicBezTo>
                  <a:cubicBezTo>
                    <a:pt x="36006" y="7896"/>
                    <a:pt x="55068" y="0"/>
                    <a:pt x="74945" y="0"/>
                  </a:cubicBezTo>
                  <a:close/>
                </a:path>
              </a:pathLst>
            </a:custGeom>
            <a:solidFill>
              <a:srgbClr val="FFAF1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114300"/>
              <a:ext cx="1387554" cy="96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>
                  <a:solidFill>
                    <a:srgbClr val="F1F0EC"/>
                  </a:solidFill>
                  <a:latin typeface="Days"/>
                </a:rPr>
                <a:t>  ПЕРВАЯ ПОМОЩЬ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2053900" y="391520"/>
            <a:ext cx="1157526" cy="985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FFAF1F"/>
                </a:solidFill>
                <a:latin typeface="Days" panose="02000505050000020004" charset="0"/>
              </a:rPr>
              <a:t>30</a:t>
            </a:r>
          </a:p>
        </p:txBody>
      </p:sp>
      <p:sp>
        <p:nvSpPr>
          <p:cNvPr id="7" name="Freeform 7"/>
          <p:cNvSpPr/>
          <p:nvPr/>
        </p:nvSpPr>
        <p:spPr>
          <a:xfrm>
            <a:off x="1620308" y="-1429578"/>
            <a:ext cx="2781341" cy="2859323"/>
          </a:xfrm>
          <a:custGeom>
            <a:avLst/>
            <a:gdLst/>
            <a:ahLst/>
            <a:cxnLst/>
            <a:rect l="l" t="t" r="r" b="b"/>
            <a:pathLst>
              <a:path w="2781341" h="2859323">
                <a:moveTo>
                  <a:pt x="0" y="0"/>
                </a:moveTo>
                <a:lnTo>
                  <a:pt x="2781342" y="0"/>
                </a:lnTo>
                <a:lnTo>
                  <a:pt x="2781342" y="2859323"/>
                </a:lnTo>
                <a:lnTo>
                  <a:pt x="0" y="2859323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grpSp>
        <p:nvGrpSpPr>
          <p:cNvPr id="8" name="Group 8"/>
          <p:cNvGrpSpPr/>
          <p:nvPr/>
        </p:nvGrpSpPr>
        <p:grpSpPr>
          <a:xfrm>
            <a:off x="13630226" y="3789349"/>
            <a:ext cx="3020034" cy="802090"/>
            <a:chOff x="0" y="0"/>
            <a:chExt cx="795400" cy="2112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795400" cy="211250"/>
            </a:xfrm>
            <a:custGeom>
              <a:avLst/>
              <a:gdLst/>
              <a:ahLst/>
              <a:cxnLst/>
              <a:rect l="l" t="t" r="r" b="b"/>
              <a:pathLst>
                <a:path w="795400" h="211250">
                  <a:moveTo>
                    <a:pt x="105625" y="0"/>
                  </a:moveTo>
                  <a:lnTo>
                    <a:pt x="689775" y="0"/>
                  </a:lnTo>
                  <a:cubicBezTo>
                    <a:pt x="748110" y="0"/>
                    <a:pt x="795400" y="47290"/>
                    <a:pt x="795400" y="105625"/>
                  </a:cubicBezTo>
                  <a:lnTo>
                    <a:pt x="795400" y="105625"/>
                  </a:lnTo>
                  <a:cubicBezTo>
                    <a:pt x="795400" y="163960"/>
                    <a:pt x="748110" y="211250"/>
                    <a:pt x="689775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solidFill>
              <a:srgbClr val="FFAF1F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114300"/>
              <a:ext cx="795400" cy="96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028700" y="5143500"/>
            <a:ext cx="12182725" cy="802090"/>
            <a:chOff x="0" y="0"/>
            <a:chExt cx="3208619" cy="21125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208619" cy="211250"/>
            </a:xfrm>
            <a:custGeom>
              <a:avLst/>
              <a:gdLst/>
              <a:ahLst/>
              <a:cxnLst/>
              <a:rect l="l" t="t" r="r" b="b"/>
              <a:pathLst>
                <a:path w="3208619" h="211250">
                  <a:moveTo>
                    <a:pt x="32410" y="0"/>
                  </a:moveTo>
                  <a:lnTo>
                    <a:pt x="3176209" y="0"/>
                  </a:lnTo>
                  <a:cubicBezTo>
                    <a:pt x="3194109" y="0"/>
                    <a:pt x="3208619" y="14510"/>
                    <a:pt x="3208619" y="32410"/>
                  </a:cubicBezTo>
                  <a:lnTo>
                    <a:pt x="3208619" y="178840"/>
                  </a:lnTo>
                  <a:cubicBezTo>
                    <a:pt x="3208619" y="196740"/>
                    <a:pt x="3194109" y="211250"/>
                    <a:pt x="3176209" y="211250"/>
                  </a:cubicBezTo>
                  <a:lnTo>
                    <a:pt x="32410" y="211250"/>
                  </a:lnTo>
                  <a:cubicBezTo>
                    <a:pt x="14510" y="211250"/>
                    <a:pt x="0" y="196740"/>
                    <a:pt x="0" y="178840"/>
                  </a:cubicBezTo>
                  <a:lnTo>
                    <a:pt x="0" y="32410"/>
                  </a:lnTo>
                  <a:cubicBezTo>
                    <a:pt x="0" y="14510"/>
                    <a:pt x="14510" y="0"/>
                    <a:pt x="32410" y="0"/>
                  </a:cubicBezTo>
                  <a:close/>
                </a:path>
              </a:pathLst>
            </a:custGeom>
            <a:solidFill>
              <a:srgbClr val="FFAF1F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114300"/>
              <a:ext cx="3208619" cy="96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3358866" y="6498040"/>
            <a:ext cx="4002143" cy="802090"/>
            <a:chOff x="0" y="0"/>
            <a:chExt cx="1054062" cy="21125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054062" cy="211250"/>
            </a:xfrm>
            <a:custGeom>
              <a:avLst/>
              <a:gdLst/>
              <a:ahLst/>
              <a:cxnLst/>
              <a:rect l="l" t="t" r="r" b="b"/>
              <a:pathLst>
                <a:path w="1054062" h="211250">
                  <a:moveTo>
                    <a:pt x="98657" y="0"/>
                  </a:moveTo>
                  <a:lnTo>
                    <a:pt x="955406" y="0"/>
                  </a:lnTo>
                  <a:cubicBezTo>
                    <a:pt x="981571" y="0"/>
                    <a:pt x="1006665" y="10394"/>
                    <a:pt x="1025166" y="28896"/>
                  </a:cubicBezTo>
                  <a:cubicBezTo>
                    <a:pt x="1043668" y="47398"/>
                    <a:pt x="1054062" y="72491"/>
                    <a:pt x="1054062" y="98657"/>
                  </a:cubicBezTo>
                  <a:lnTo>
                    <a:pt x="1054062" y="112594"/>
                  </a:lnTo>
                  <a:cubicBezTo>
                    <a:pt x="1054062" y="167080"/>
                    <a:pt x="1009892" y="211250"/>
                    <a:pt x="955406" y="211250"/>
                  </a:cubicBezTo>
                  <a:lnTo>
                    <a:pt x="98657" y="211250"/>
                  </a:lnTo>
                  <a:cubicBezTo>
                    <a:pt x="44170" y="211250"/>
                    <a:pt x="0" y="167080"/>
                    <a:pt x="0" y="112594"/>
                  </a:cubicBezTo>
                  <a:lnTo>
                    <a:pt x="0" y="98657"/>
                  </a:lnTo>
                  <a:cubicBezTo>
                    <a:pt x="0" y="44170"/>
                    <a:pt x="44170" y="0"/>
                    <a:pt x="98657" y="0"/>
                  </a:cubicBezTo>
                  <a:close/>
                </a:path>
              </a:pathLst>
            </a:custGeom>
            <a:solidFill>
              <a:srgbClr val="FFAF1F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114300"/>
              <a:ext cx="1054062" cy="96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028700" y="2409672"/>
            <a:ext cx="16230600" cy="47931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Дополните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текст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Для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проверки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сознания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необходимо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подойти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и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аккуратно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потрясти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пострадавшего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1)___________ 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громко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спросив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:</a:t>
            </a:r>
          </a:p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«2)____________________, _______________________».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Человек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находящийся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бессознательном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состоянии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сможет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3)______________.</a:t>
            </a:r>
          </a:p>
        </p:txBody>
      </p:sp>
      <p:pic>
        <p:nvPicPr>
          <p:cNvPr id="18" name="Рисунок 17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grpSp>
        <p:nvGrpSpPr>
          <p:cNvPr id="19" name="Group 16"/>
          <p:cNvGrpSpPr/>
          <p:nvPr/>
        </p:nvGrpSpPr>
        <p:grpSpPr>
          <a:xfrm>
            <a:off x="13293466" y="627655"/>
            <a:ext cx="5268369" cy="968560"/>
            <a:chOff x="0" y="0"/>
            <a:chExt cx="1387554" cy="255094"/>
          </a:xfrm>
        </p:grpSpPr>
        <p:sp>
          <p:nvSpPr>
            <p:cNvPr id="20" name="Freeform 17"/>
            <p:cNvSpPr/>
            <p:nvPr/>
          </p:nvSpPr>
          <p:spPr>
            <a:xfrm>
              <a:off x="0" y="0"/>
              <a:ext cx="1387554" cy="211250"/>
            </a:xfrm>
            <a:custGeom>
              <a:avLst/>
              <a:gdLst/>
              <a:ahLst/>
              <a:cxnLst/>
              <a:rect l="l" t="t" r="r" b="b"/>
              <a:pathLst>
                <a:path w="1387554" h="211250">
                  <a:moveTo>
                    <a:pt x="74945" y="0"/>
                  </a:moveTo>
                  <a:lnTo>
                    <a:pt x="1312609" y="0"/>
                  </a:lnTo>
                  <a:cubicBezTo>
                    <a:pt x="1332486" y="0"/>
                    <a:pt x="1351548" y="7896"/>
                    <a:pt x="1365603" y="21951"/>
                  </a:cubicBezTo>
                  <a:cubicBezTo>
                    <a:pt x="1379658" y="36006"/>
                    <a:pt x="1387554" y="55068"/>
                    <a:pt x="1387554" y="74945"/>
                  </a:cubicBezTo>
                  <a:lnTo>
                    <a:pt x="1387554" y="136305"/>
                  </a:lnTo>
                  <a:cubicBezTo>
                    <a:pt x="1387554" y="156182"/>
                    <a:pt x="1379658" y="175244"/>
                    <a:pt x="1365603" y="189299"/>
                  </a:cubicBezTo>
                  <a:cubicBezTo>
                    <a:pt x="1351548" y="203354"/>
                    <a:pt x="1332486" y="211250"/>
                    <a:pt x="1312609" y="211250"/>
                  </a:cubicBezTo>
                  <a:lnTo>
                    <a:pt x="74945" y="211250"/>
                  </a:lnTo>
                  <a:cubicBezTo>
                    <a:pt x="55068" y="211250"/>
                    <a:pt x="36006" y="203354"/>
                    <a:pt x="21951" y="189299"/>
                  </a:cubicBezTo>
                  <a:cubicBezTo>
                    <a:pt x="7896" y="175244"/>
                    <a:pt x="0" y="156182"/>
                    <a:pt x="0" y="136305"/>
                  </a:cubicBezTo>
                  <a:lnTo>
                    <a:pt x="0" y="74945"/>
                  </a:lnTo>
                  <a:cubicBezTo>
                    <a:pt x="0" y="55068"/>
                    <a:pt x="7896" y="36006"/>
                    <a:pt x="21951" y="21951"/>
                  </a:cubicBezTo>
                  <a:cubicBezTo>
                    <a:pt x="36006" y="7896"/>
                    <a:pt x="55068" y="0"/>
                    <a:pt x="74945" y="0"/>
                  </a:cubicBezTo>
                  <a:close/>
                </a:path>
              </a:pathLst>
            </a:custGeom>
            <a:solidFill>
              <a:srgbClr val="FFAF1F"/>
            </a:solidFill>
          </p:spPr>
        </p:sp>
        <p:sp>
          <p:nvSpPr>
            <p:cNvPr id="21" name="TextBox 18"/>
            <p:cNvSpPr txBox="1"/>
            <p:nvPr/>
          </p:nvSpPr>
          <p:spPr>
            <a:xfrm>
              <a:off x="0" y="0"/>
              <a:ext cx="1387554" cy="2550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ПЕРВАЯ ПОМОЩЬ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26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7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8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9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3" name="Group 3"/>
          <p:cNvGrpSpPr/>
          <p:nvPr/>
        </p:nvGrpSpPr>
        <p:grpSpPr>
          <a:xfrm>
            <a:off x="13293466" y="627655"/>
            <a:ext cx="5268369" cy="802090"/>
            <a:chOff x="0" y="0"/>
            <a:chExt cx="1387554" cy="21125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387554" cy="211250"/>
            </a:xfrm>
            <a:custGeom>
              <a:avLst/>
              <a:gdLst/>
              <a:ahLst/>
              <a:cxnLst/>
              <a:rect l="l" t="t" r="r" b="b"/>
              <a:pathLst>
                <a:path w="1387554" h="211250">
                  <a:moveTo>
                    <a:pt x="74945" y="0"/>
                  </a:moveTo>
                  <a:lnTo>
                    <a:pt x="1312609" y="0"/>
                  </a:lnTo>
                  <a:cubicBezTo>
                    <a:pt x="1332486" y="0"/>
                    <a:pt x="1351548" y="7896"/>
                    <a:pt x="1365603" y="21951"/>
                  </a:cubicBezTo>
                  <a:cubicBezTo>
                    <a:pt x="1379658" y="36006"/>
                    <a:pt x="1387554" y="55068"/>
                    <a:pt x="1387554" y="74945"/>
                  </a:cubicBezTo>
                  <a:lnTo>
                    <a:pt x="1387554" y="136305"/>
                  </a:lnTo>
                  <a:cubicBezTo>
                    <a:pt x="1387554" y="156182"/>
                    <a:pt x="1379658" y="175244"/>
                    <a:pt x="1365603" y="189299"/>
                  </a:cubicBezTo>
                  <a:cubicBezTo>
                    <a:pt x="1351548" y="203354"/>
                    <a:pt x="1332486" y="211250"/>
                    <a:pt x="1312609" y="211250"/>
                  </a:cubicBezTo>
                  <a:lnTo>
                    <a:pt x="74945" y="211250"/>
                  </a:lnTo>
                  <a:cubicBezTo>
                    <a:pt x="55068" y="211250"/>
                    <a:pt x="36006" y="203354"/>
                    <a:pt x="21951" y="189299"/>
                  </a:cubicBezTo>
                  <a:cubicBezTo>
                    <a:pt x="7896" y="175244"/>
                    <a:pt x="0" y="156182"/>
                    <a:pt x="0" y="136305"/>
                  </a:cubicBezTo>
                  <a:lnTo>
                    <a:pt x="0" y="74945"/>
                  </a:lnTo>
                  <a:cubicBezTo>
                    <a:pt x="0" y="55068"/>
                    <a:pt x="7896" y="36006"/>
                    <a:pt x="21951" y="21951"/>
                  </a:cubicBezTo>
                  <a:cubicBezTo>
                    <a:pt x="36006" y="7896"/>
                    <a:pt x="55068" y="0"/>
                    <a:pt x="74945" y="0"/>
                  </a:cubicBezTo>
                  <a:close/>
                </a:path>
              </a:pathLst>
            </a:custGeom>
            <a:solidFill>
              <a:srgbClr val="FFAF1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114300"/>
              <a:ext cx="1387554" cy="96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>
                  <a:solidFill>
                    <a:srgbClr val="F1F0EC"/>
                  </a:solidFill>
                  <a:latin typeface="Days"/>
                </a:rPr>
                <a:t>  ПЕРВАЯ ПОМОЩЬ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1658601" y="391520"/>
            <a:ext cx="1563124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FFAF1F"/>
                </a:solidFill>
                <a:latin typeface="Days" panose="02000505050000020004" charset="0"/>
              </a:rPr>
              <a:t>40</a:t>
            </a:r>
          </a:p>
        </p:txBody>
      </p:sp>
      <p:sp>
        <p:nvSpPr>
          <p:cNvPr id="7" name="Freeform 7"/>
          <p:cNvSpPr/>
          <p:nvPr/>
        </p:nvSpPr>
        <p:spPr>
          <a:xfrm>
            <a:off x="1620308" y="-1429578"/>
            <a:ext cx="2781341" cy="2859323"/>
          </a:xfrm>
          <a:custGeom>
            <a:avLst/>
            <a:gdLst/>
            <a:ahLst/>
            <a:cxnLst/>
            <a:rect l="l" t="t" r="r" b="b"/>
            <a:pathLst>
              <a:path w="2781341" h="2859323">
                <a:moveTo>
                  <a:pt x="0" y="0"/>
                </a:moveTo>
                <a:lnTo>
                  <a:pt x="2781342" y="0"/>
                </a:lnTo>
                <a:lnTo>
                  <a:pt x="2781342" y="2859323"/>
                </a:lnTo>
                <a:lnTo>
                  <a:pt x="0" y="2859323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grpSp>
        <p:nvGrpSpPr>
          <p:cNvPr id="8" name="Group 8"/>
          <p:cNvGrpSpPr/>
          <p:nvPr/>
        </p:nvGrpSpPr>
        <p:grpSpPr>
          <a:xfrm>
            <a:off x="5486400" y="4002467"/>
            <a:ext cx="2893571" cy="741619"/>
            <a:chOff x="0" y="0"/>
            <a:chExt cx="795400" cy="2112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795400" cy="211250"/>
            </a:xfrm>
            <a:custGeom>
              <a:avLst/>
              <a:gdLst/>
              <a:ahLst/>
              <a:cxnLst/>
              <a:rect l="l" t="t" r="r" b="b"/>
              <a:pathLst>
                <a:path w="795400" h="211250">
                  <a:moveTo>
                    <a:pt x="105625" y="0"/>
                  </a:moveTo>
                  <a:lnTo>
                    <a:pt x="689775" y="0"/>
                  </a:lnTo>
                  <a:cubicBezTo>
                    <a:pt x="748110" y="0"/>
                    <a:pt x="795400" y="47290"/>
                    <a:pt x="795400" y="105625"/>
                  </a:cubicBezTo>
                  <a:lnTo>
                    <a:pt x="795400" y="105625"/>
                  </a:lnTo>
                  <a:cubicBezTo>
                    <a:pt x="795400" y="163960"/>
                    <a:pt x="748110" y="211250"/>
                    <a:pt x="689775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solidFill>
              <a:srgbClr val="FFAF1F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114300"/>
              <a:ext cx="795400" cy="96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942174" y="5235480"/>
            <a:ext cx="6754026" cy="710110"/>
            <a:chOff x="0" y="0"/>
            <a:chExt cx="1833492" cy="21125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833492" cy="211250"/>
            </a:xfrm>
            <a:custGeom>
              <a:avLst/>
              <a:gdLst/>
              <a:ahLst/>
              <a:cxnLst/>
              <a:rect l="l" t="t" r="r" b="b"/>
              <a:pathLst>
                <a:path w="1833492" h="211250">
                  <a:moveTo>
                    <a:pt x="56717" y="0"/>
                  </a:moveTo>
                  <a:lnTo>
                    <a:pt x="1776775" y="0"/>
                  </a:lnTo>
                  <a:cubicBezTo>
                    <a:pt x="1808099" y="0"/>
                    <a:pt x="1833492" y="25393"/>
                    <a:pt x="1833492" y="56717"/>
                  </a:cubicBezTo>
                  <a:lnTo>
                    <a:pt x="1833492" y="154533"/>
                  </a:lnTo>
                  <a:cubicBezTo>
                    <a:pt x="1833492" y="185857"/>
                    <a:pt x="1808099" y="211250"/>
                    <a:pt x="1776775" y="211250"/>
                  </a:cubicBezTo>
                  <a:lnTo>
                    <a:pt x="56717" y="211250"/>
                  </a:lnTo>
                  <a:cubicBezTo>
                    <a:pt x="25393" y="211250"/>
                    <a:pt x="0" y="185857"/>
                    <a:pt x="0" y="154533"/>
                  </a:cubicBezTo>
                  <a:lnTo>
                    <a:pt x="0" y="56717"/>
                  </a:lnTo>
                  <a:cubicBezTo>
                    <a:pt x="0" y="25393"/>
                    <a:pt x="25393" y="0"/>
                    <a:pt x="56717" y="0"/>
                  </a:cubicBezTo>
                  <a:close/>
                </a:path>
              </a:pathLst>
            </a:custGeom>
            <a:solidFill>
              <a:srgbClr val="FFAF1F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114300"/>
              <a:ext cx="1833492" cy="96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2420600" y="5897276"/>
            <a:ext cx="4445439" cy="688635"/>
            <a:chOff x="0" y="0"/>
            <a:chExt cx="1203251" cy="21125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203250" cy="211250"/>
            </a:xfrm>
            <a:custGeom>
              <a:avLst/>
              <a:gdLst/>
              <a:ahLst/>
              <a:cxnLst/>
              <a:rect l="l" t="t" r="r" b="b"/>
              <a:pathLst>
                <a:path w="1203250" h="211250">
                  <a:moveTo>
                    <a:pt x="86424" y="0"/>
                  </a:moveTo>
                  <a:lnTo>
                    <a:pt x="1116826" y="0"/>
                  </a:lnTo>
                  <a:cubicBezTo>
                    <a:pt x="1139747" y="0"/>
                    <a:pt x="1161730" y="9105"/>
                    <a:pt x="1177937" y="25313"/>
                  </a:cubicBezTo>
                  <a:cubicBezTo>
                    <a:pt x="1194145" y="41521"/>
                    <a:pt x="1203250" y="63503"/>
                    <a:pt x="1203250" y="86424"/>
                  </a:cubicBezTo>
                  <a:lnTo>
                    <a:pt x="1203250" y="124826"/>
                  </a:lnTo>
                  <a:cubicBezTo>
                    <a:pt x="1203250" y="172557"/>
                    <a:pt x="1164557" y="211250"/>
                    <a:pt x="1116826" y="211250"/>
                  </a:cubicBezTo>
                  <a:lnTo>
                    <a:pt x="86424" y="211250"/>
                  </a:lnTo>
                  <a:cubicBezTo>
                    <a:pt x="63503" y="211250"/>
                    <a:pt x="41521" y="202145"/>
                    <a:pt x="25313" y="185937"/>
                  </a:cubicBezTo>
                  <a:cubicBezTo>
                    <a:pt x="9105" y="169729"/>
                    <a:pt x="0" y="147747"/>
                    <a:pt x="0" y="124826"/>
                  </a:cubicBezTo>
                  <a:lnTo>
                    <a:pt x="0" y="86424"/>
                  </a:lnTo>
                  <a:cubicBezTo>
                    <a:pt x="0" y="63503"/>
                    <a:pt x="9105" y="41521"/>
                    <a:pt x="25313" y="25313"/>
                  </a:cubicBezTo>
                  <a:cubicBezTo>
                    <a:pt x="41521" y="9105"/>
                    <a:pt x="63503" y="0"/>
                    <a:pt x="86424" y="0"/>
                  </a:cubicBezTo>
                  <a:close/>
                </a:path>
              </a:pathLst>
            </a:custGeom>
            <a:solidFill>
              <a:srgbClr val="FFAF1F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114300"/>
              <a:ext cx="1203251" cy="96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8534399" y="6667500"/>
            <a:ext cx="4414163" cy="720502"/>
            <a:chOff x="0" y="0"/>
            <a:chExt cx="1203251" cy="21125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203250" cy="211250"/>
            </a:xfrm>
            <a:custGeom>
              <a:avLst/>
              <a:gdLst/>
              <a:ahLst/>
              <a:cxnLst/>
              <a:rect l="l" t="t" r="r" b="b"/>
              <a:pathLst>
                <a:path w="1203250" h="211250">
                  <a:moveTo>
                    <a:pt x="86424" y="0"/>
                  </a:moveTo>
                  <a:lnTo>
                    <a:pt x="1116826" y="0"/>
                  </a:lnTo>
                  <a:cubicBezTo>
                    <a:pt x="1139747" y="0"/>
                    <a:pt x="1161730" y="9105"/>
                    <a:pt x="1177937" y="25313"/>
                  </a:cubicBezTo>
                  <a:cubicBezTo>
                    <a:pt x="1194145" y="41521"/>
                    <a:pt x="1203250" y="63503"/>
                    <a:pt x="1203250" y="86424"/>
                  </a:cubicBezTo>
                  <a:lnTo>
                    <a:pt x="1203250" y="124826"/>
                  </a:lnTo>
                  <a:cubicBezTo>
                    <a:pt x="1203250" y="172557"/>
                    <a:pt x="1164557" y="211250"/>
                    <a:pt x="1116826" y="211250"/>
                  </a:cubicBezTo>
                  <a:lnTo>
                    <a:pt x="86424" y="211250"/>
                  </a:lnTo>
                  <a:cubicBezTo>
                    <a:pt x="63503" y="211250"/>
                    <a:pt x="41521" y="202145"/>
                    <a:pt x="25313" y="185937"/>
                  </a:cubicBezTo>
                  <a:cubicBezTo>
                    <a:pt x="9105" y="169729"/>
                    <a:pt x="0" y="147747"/>
                    <a:pt x="0" y="124826"/>
                  </a:cubicBezTo>
                  <a:lnTo>
                    <a:pt x="0" y="86424"/>
                  </a:lnTo>
                  <a:cubicBezTo>
                    <a:pt x="0" y="63503"/>
                    <a:pt x="9105" y="41521"/>
                    <a:pt x="25313" y="25313"/>
                  </a:cubicBezTo>
                  <a:cubicBezTo>
                    <a:pt x="41521" y="9105"/>
                    <a:pt x="63503" y="0"/>
                    <a:pt x="86424" y="0"/>
                  </a:cubicBezTo>
                  <a:close/>
                </a:path>
              </a:pathLst>
            </a:custGeom>
            <a:solidFill>
              <a:srgbClr val="FFAF1F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114300"/>
              <a:ext cx="1203251" cy="96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pic>
        <p:nvPicPr>
          <p:cNvPr id="21" name="Рисунок 20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839191" y="8850534"/>
            <a:ext cx="1308773" cy="1355207"/>
          </a:xfrm>
          <a:prstGeom prst="rect">
            <a:avLst/>
          </a:prstGeom>
        </p:spPr>
      </p:pic>
      <p:grpSp>
        <p:nvGrpSpPr>
          <p:cNvPr id="22" name="Group 16"/>
          <p:cNvGrpSpPr/>
          <p:nvPr/>
        </p:nvGrpSpPr>
        <p:grpSpPr>
          <a:xfrm>
            <a:off x="13293466" y="627655"/>
            <a:ext cx="5268369" cy="968560"/>
            <a:chOff x="0" y="0"/>
            <a:chExt cx="1387554" cy="255094"/>
          </a:xfrm>
        </p:grpSpPr>
        <p:sp>
          <p:nvSpPr>
            <p:cNvPr id="23" name="Freeform 17"/>
            <p:cNvSpPr/>
            <p:nvPr/>
          </p:nvSpPr>
          <p:spPr>
            <a:xfrm>
              <a:off x="0" y="0"/>
              <a:ext cx="1387554" cy="211250"/>
            </a:xfrm>
            <a:custGeom>
              <a:avLst/>
              <a:gdLst/>
              <a:ahLst/>
              <a:cxnLst/>
              <a:rect l="l" t="t" r="r" b="b"/>
              <a:pathLst>
                <a:path w="1387554" h="211250">
                  <a:moveTo>
                    <a:pt x="74945" y="0"/>
                  </a:moveTo>
                  <a:lnTo>
                    <a:pt x="1312609" y="0"/>
                  </a:lnTo>
                  <a:cubicBezTo>
                    <a:pt x="1332486" y="0"/>
                    <a:pt x="1351548" y="7896"/>
                    <a:pt x="1365603" y="21951"/>
                  </a:cubicBezTo>
                  <a:cubicBezTo>
                    <a:pt x="1379658" y="36006"/>
                    <a:pt x="1387554" y="55068"/>
                    <a:pt x="1387554" y="74945"/>
                  </a:cubicBezTo>
                  <a:lnTo>
                    <a:pt x="1387554" y="136305"/>
                  </a:lnTo>
                  <a:cubicBezTo>
                    <a:pt x="1387554" y="156182"/>
                    <a:pt x="1379658" y="175244"/>
                    <a:pt x="1365603" y="189299"/>
                  </a:cubicBezTo>
                  <a:cubicBezTo>
                    <a:pt x="1351548" y="203354"/>
                    <a:pt x="1332486" y="211250"/>
                    <a:pt x="1312609" y="211250"/>
                  </a:cubicBezTo>
                  <a:lnTo>
                    <a:pt x="74945" y="211250"/>
                  </a:lnTo>
                  <a:cubicBezTo>
                    <a:pt x="55068" y="211250"/>
                    <a:pt x="36006" y="203354"/>
                    <a:pt x="21951" y="189299"/>
                  </a:cubicBezTo>
                  <a:cubicBezTo>
                    <a:pt x="7896" y="175244"/>
                    <a:pt x="0" y="156182"/>
                    <a:pt x="0" y="136305"/>
                  </a:cubicBezTo>
                  <a:lnTo>
                    <a:pt x="0" y="74945"/>
                  </a:lnTo>
                  <a:cubicBezTo>
                    <a:pt x="0" y="55068"/>
                    <a:pt x="7896" y="36006"/>
                    <a:pt x="21951" y="21951"/>
                  </a:cubicBezTo>
                  <a:cubicBezTo>
                    <a:pt x="36006" y="7896"/>
                    <a:pt x="55068" y="0"/>
                    <a:pt x="74945" y="0"/>
                  </a:cubicBezTo>
                  <a:close/>
                </a:path>
              </a:pathLst>
            </a:custGeom>
            <a:solidFill>
              <a:srgbClr val="FFAF1F"/>
            </a:solidFill>
          </p:spPr>
        </p:sp>
        <p:sp>
          <p:nvSpPr>
            <p:cNvPr id="24" name="TextBox 18"/>
            <p:cNvSpPr txBox="1"/>
            <p:nvPr/>
          </p:nvSpPr>
          <p:spPr>
            <a:xfrm>
              <a:off x="0" y="0"/>
              <a:ext cx="1387554" cy="2550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ПЕРВАЯ ПОМОЩЬ</a:t>
              </a:r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1028700" y="1868890"/>
            <a:ext cx="16230600" cy="82555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Дополните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алгоритм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первой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помощи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Коле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:</a:t>
            </a:r>
          </a:p>
          <a:p>
            <a:pPr algn="just">
              <a:lnSpc>
                <a:spcPts val="5399"/>
              </a:lnSpc>
            </a:pP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1.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Удалить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ядовитое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вещество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—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предложить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пострадавшему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выпить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большое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количество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воды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чтобы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вызвать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1)__________.</a:t>
            </a:r>
          </a:p>
          <a:p>
            <a:pPr algn="just">
              <a:lnSpc>
                <a:spcPts val="5399"/>
              </a:lnSpc>
            </a:pP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2.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Если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Коля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потеряет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сознание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—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перевести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его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2</a:t>
            </a:r>
            <a:r>
              <a:rPr lang="en-US" sz="3999" spc="123" dirty="0" smtClean="0">
                <a:solidFill>
                  <a:srgbClr val="2B2B2B"/>
                </a:solidFill>
                <a:latin typeface="Days" panose="02000505050000020004" charset="0"/>
              </a:rPr>
              <a:t>)____________________________</a:t>
            </a:r>
            <a:r>
              <a:rPr lang="ru-RU" sz="3999" spc="123" dirty="0" smtClean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 smtClean="0">
                <a:solidFill>
                  <a:srgbClr val="2B2B2B"/>
                </a:solidFill>
                <a:latin typeface="Days" panose="02000505050000020004" charset="0"/>
              </a:rPr>
              <a:t>положение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  <a:p>
            <a:pPr algn="just">
              <a:lnSpc>
                <a:spcPts val="5399"/>
              </a:lnSpc>
            </a:pP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3.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Вызвать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скорую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помощь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номеру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3</a:t>
            </a:r>
            <a:r>
              <a:rPr lang="en-US" sz="3999" spc="123" dirty="0" smtClean="0">
                <a:solidFill>
                  <a:srgbClr val="2B2B2B"/>
                </a:solidFill>
                <a:latin typeface="Days" panose="02000505050000020004" charset="0"/>
              </a:rPr>
              <a:t>)</a:t>
            </a:r>
            <a:r>
              <a:rPr lang="ru-RU" sz="3999" spc="123" dirty="0" smtClean="0">
                <a:solidFill>
                  <a:srgbClr val="2B2B2B"/>
                </a:solidFill>
                <a:latin typeface="Days" panose="02000505050000020004" charset="0"/>
              </a:rPr>
              <a:t>_</a:t>
            </a:r>
            <a:r>
              <a:rPr lang="en-US" sz="3999" spc="123" dirty="0" smtClean="0">
                <a:solidFill>
                  <a:srgbClr val="2B2B2B"/>
                </a:solidFill>
                <a:latin typeface="Days" panose="02000505050000020004" charset="0"/>
              </a:rPr>
              <a:t>_____</a:t>
            </a:r>
            <a:r>
              <a:rPr lang="en-US" sz="3999" spc="123" dirty="0" err="1" smtClean="0">
                <a:solidFill>
                  <a:srgbClr val="2B2B2B"/>
                </a:solidFill>
                <a:latin typeface="Days" panose="02000505050000020004" charset="0"/>
              </a:rPr>
              <a:t>или</a:t>
            </a:r>
            <a:r>
              <a:rPr lang="en-US" sz="3999" spc="123" dirty="0" smtClean="0">
                <a:solidFill>
                  <a:srgbClr val="2B2B2B"/>
                </a:solidFill>
                <a:latin typeface="Days" panose="02000505050000020004" charset="0"/>
              </a:rPr>
              <a:t>_____</a:t>
            </a:r>
            <a:r>
              <a:rPr lang="ru-RU" sz="3999" spc="123" dirty="0" smtClean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smtClean="0">
                <a:solidFill>
                  <a:srgbClr val="2B2B2B"/>
                </a:solidFill>
                <a:latin typeface="Days" panose="02000505050000020004" charset="0"/>
              </a:rPr>
              <a:t>и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сообщить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что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Коля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4)______________.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Ответить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вопросы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диспетчера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о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вашем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местонахождении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4.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Оставаться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рядом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с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Колей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приезда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скорой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медицинской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помощи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и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контролировать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его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состояние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Группа 37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39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0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1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2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3" name="Group 3"/>
          <p:cNvGrpSpPr/>
          <p:nvPr/>
        </p:nvGrpSpPr>
        <p:grpSpPr>
          <a:xfrm>
            <a:off x="503297" y="4174072"/>
            <a:ext cx="5128749" cy="1938856"/>
            <a:chOff x="0" y="0"/>
            <a:chExt cx="1716891" cy="64904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716891" cy="649048"/>
            </a:xfrm>
            <a:custGeom>
              <a:avLst/>
              <a:gdLst/>
              <a:ahLst/>
              <a:cxnLst/>
              <a:rect l="l" t="t" r="r" b="b"/>
              <a:pathLst>
                <a:path w="1716891" h="649048">
                  <a:moveTo>
                    <a:pt x="0" y="0"/>
                  </a:moveTo>
                  <a:lnTo>
                    <a:pt x="1716891" y="0"/>
                  </a:lnTo>
                  <a:lnTo>
                    <a:pt x="1716891" y="649048"/>
                  </a:lnTo>
                  <a:lnTo>
                    <a:pt x="0" y="649048"/>
                  </a:lnTo>
                  <a:close/>
                </a:path>
              </a:pathLst>
            </a:custGeom>
            <a:solidFill>
              <a:srgbClr val="FFAF1F">
                <a:alpha val="74902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85725"/>
              <a:ext cx="1716891" cy="5633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3293466" y="627655"/>
            <a:ext cx="5268369" cy="802090"/>
            <a:chOff x="0" y="0"/>
            <a:chExt cx="1387554" cy="21125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387554" cy="211250"/>
            </a:xfrm>
            <a:custGeom>
              <a:avLst/>
              <a:gdLst/>
              <a:ahLst/>
              <a:cxnLst/>
              <a:rect l="l" t="t" r="r" b="b"/>
              <a:pathLst>
                <a:path w="1387554" h="211250">
                  <a:moveTo>
                    <a:pt x="74945" y="0"/>
                  </a:moveTo>
                  <a:lnTo>
                    <a:pt x="1312609" y="0"/>
                  </a:lnTo>
                  <a:cubicBezTo>
                    <a:pt x="1332486" y="0"/>
                    <a:pt x="1351548" y="7896"/>
                    <a:pt x="1365603" y="21951"/>
                  </a:cubicBezTo>
                  <a:cubicBezTo>
                    <a:pt x="1379658" y="36006"/>
                    <a:pt x="1387554" y="55068"/>
                    <a:pt x="1387554" y="74945"/>
                  </a:cubicBezTo>
                  <a:lnTo>
                    <a:pt x="1387554" y="136305"/>
                  </a:lnTo>
                  <a:cubicBezTo>
                    <a:pt x="1387554" y="156182"/>
                    <a:pt x="1379658" y="175244"/>
                    <a:pt x="1365603" y="189299"/>
                  </a:cubicBezTo>
                  <a:cubicBezTo>
                    <a:pt x="1351548" y="203354"/>
                    <a:pt x="1332486" y="211250"/>
                    <a:pt x="1312609" y="211250"/>
                  </a:cubicBezTo>
                  <a:lnTo>
                    <a:pt x="74945" y="211250"/>
                  </a:lnTo>
                  <a:cubicBezTo>
                    <a:pt x="55068" y="211250"/>
                    <a:pt x="36006" y="203354"/>
                    <a:pt x="21951" y="189299"/>
                  </a:cubicBezTo>
                  <a:cubicBezTo>
                    <a:pt x="7896" y="175244"/>
                    <a:pt x="0" y="156182"/>
                    <a:pt x="0" y="136305"/>
                  </a:cubicBezTo>
                  <a:lnTo>
                    <a:pt x="0" y="74945"/>
                  </a:lnTo>
                  <a:cubicBezTo>
                    <a:pt x="0" y="55068"/>
                    <a:pt x="7896" y="36006"/>
                    <a:pt x="21951" y="21951"/>
                  </a:cubicBezTo>
                  <a:cubicBezTo>
                    <a:pt x="36006" y="7896"/>
                    <a:pt x="55068" y="0"/>
                    <a:pt x="74945" y="0"/>
                  </a:cubicBezTo>
                  <a:close/>
                </a:path>
              </a:pathLst>
            </a:custGeom>
            <a:solidFill>
              <a:srgbClr val="FFAF1F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114300"/>
              <a:ext cx="1387554" cy="96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>
                  <a:solidFill>
                    <a:srgbClr val="F1F0EC"/>
                  </a:solidFill>
                  <a:latin typeface="Days"/>
                </a:rPr>
                <a:t>  ПЕРВАЯ ПОМОЩЬ</a:t>
              </a:r>
            </a:p>
          </p:txBody>
        </p:sp>
      </p:grpSp>
      <p:sp>
        <p:nvSpPr>
          <p:cNvPr id="9" name="Freeform 9"/>
          <p:cNvSpPr/>
          <p:nvPr/>
        </p:nvSpPr>
        <p:spPr>
          <a:xfrm>
            <a:off x="1620308" y="-1429578"/>
            <a:ext cx="2781341" cy="2859323"/>
          </a:xfrm>
          <a:custGeom>
            <a:avLst/>
            <a:gdLst/>
            <a:ahLst/>
            <a:cxnLst/>
            <a:rect l="l" t="t" r="r" b="b"/>
            <a:pathLst>
              <a:path w="2781341" h="2859323">
                <a:moveTo>
                  <a:pt x="0" y="0"/>
                </a:moveTo>
                <a:lnTo>
                  <a:pt x="2781342" y="0"/>
                </a:lnTo>
                <a:lnTo>
                  <a:pt x="2781342" y="2859323"/>
                </a:lnTo>
                <a:lnTo>
                  <a:pt x="0" y="2859323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grpSp>
        <p:nvGrpSpPr>
          <p:cNvPr id="10" name="Group 10"/>
          <p:cNvGrpSpPr/>
          <p:nvPr/>
        </p:nvGrpSpPr>
        <p:grpSpPr>
          <a:xfrm>
            <a:off x="6579625" y="4174072"/>
            <a:ext cx="5128749" cy="1938856"/>
            <a:chOff x="0" y="0"/>
            <a:chExt cx="1716891" cy="64904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716891" cy="649048"/>
            </a:xfrm>
            <a:custGeom>
              <a:avLst/>
              <a:gdLst/>
              <a:ahLst/>
              <a:cxnLst/>
              <a:rect l="l" t="t" r="r" b="b"/>
              <a:pathLst>
                <a:path w="1716891" h="649048">
                  <a:moveTo>
                    <a:pt x="0" y="0"/>
                  </a:moveTo>
                  <a:lnTo>
                    <a:pt x="1716891" y="0"/>
                  </a:lnTo>
                  <a:lnTo>
                    <a:pt x="1716891" y="649048"/>
                  </a:lnTo>
                  <a:lnTo>
                    <a:pt x="0" y="649048"/>
                  </a:lnTo>
                  <a:close/>
                </a:path>
              </a:pathLst>
            </a:custGeom>
            <a:solidFill>
              <a:srgbClr val="FFAF1F">
                <a:alpha val="74902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85725"/>
              <a:ext cx="1716891" cy="5633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2655954" y="4174072"/>
            <a:ext cx="5128749" cy="1938856"/>
            <a:chOff x="0" y="0"/>
            <a:chExt cx="1716891" cy="649048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716891" cy="649048"/>
            </a:xfrm>
            <a:custGeom>
              <a:avLst/>
              <a:gdLst/>
              <a:ahLst/>
              <a:cxnLst/>
              <a:rect l="l" t="t" r="r" b="b"/>
              <a:pathLst>
                <a:path w="1716891" h="649048">
                  <a:moveTo>
                    <a:pt x="0" y="0"/>
                  </a:moveTo>
                  <a:lnTo>
                    <a:pt x="1716891" y="0"/>
                  </a:lnTo>
                  <a:lnTo>
                    <a:pt x="1716891" y="649048"/>
                  </a:lnTo>
                  <a:lnTo>
                    <a:pt x="0" y="649048"/>
                  </a:lnTo>
                  <a:close/>
                </a:path>
              </a:pathLst>
            </a:custGeom>
            <a:solidFill>
              <a:srgbClr val="FFAF1F">
                <a:alpha val="74902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15" name="TextBox 15"/>
            <p:cNvSpPr txBox="1"/>
            <p:nvPr/>
          </p:nvSpPr>
          <p:spPr>
            <a:xfrm>
              <a:off x="0" y="85725"/>
              <a:ext cx="1716891" cy="5633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3541461" y="6655853"/>
            <a:ext cx="5128749" cy="1938856"/>
            <a:chOff x="0" y="0"/>
            <a:chExt cx="1716891" cy="649048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716891" cy="649048"/>
            </a:xfrm>
            <a:custGeom>
              <a:avLst/>
              <a:gdLst/>
              <a:ahLst/>
              <a:cxnLst/>
              <a:rect l="l" t="t" r="r" b="b"/>
              <a:pathLst>
                <a:path w="1716891" h="649048">
                  <a:moveTo>
                    <a:pt x="0" y="0"/>
                  </a:moveTo>
                  <a:lnTo>
                    <a:pt x="1716891" y="0"/>
                  </a:lnTo>
                  <a:lnTo>
                    <a:pt x="1716891" y="649048"/>
                  </a:lnTo>
                  <a:lnTo>
                    <a:pt x="0" y="649048"/>
                  </a:lnTo>
                  <a:close/>
                </a:path>
              </a:pathLst>
            </a:custGeom>
            <a:solidFill>
              <a:srgbClr val="FFAF1F">
                <a:alpha val="74902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18" name="TextBox 18"/>
            <p:cNvSpPr txBox="1"/>
            <p:nvPr/>
          </p:nvSpPr>
          <p:spPr>
            <a:xfrm>
              <a:off x="0" y="85725"/>
              <a:ext cx="1716891" cy="5633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9617790" y="6655853"/>
            <a:ext cx="5128749" cy="1938856"/>
            <a:chOff x="0" y="0"/>
            <a:chExt cx="1716891" cy="649048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1716891" cy="649048"/>
            </a:xfrm>
            <a:custGeom>
              <a:avLst/>
              <a:gdLst/>
              <a:ahLst/>
              <a:cxnLst/>
              <a:rect l="l" t="t" r="r" b="b"/>
              <a:pathLst>
                <a:path w="1716891" h="649048">
                  <a:moveTo>
                    <a:pt x="0" y="0"/>
                  </a:moveTo>
                  <a:lnTo>
                    <a:pt x="1716891" y="0"/>
                  </a:lnTo>
                  <a:lnTo>
                    <a:pt x="1716891" y="649048"/>
                  </a:lnTo>
                  <a:lnTo>
                    <a:pt x="0" y="649048"/>
                  </a:lnTo>
                  <a:close/>
                </a:path>
              </a:pathLst>
            </a:custGeom>
            <a:solidFill>
              <a:srgbClr val="FFAF1F">
                <a:alpha val="74902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21" name="TextBox 21"/>
            <p:cNvSpPr txBox="1"/>
            <p:nvPr/>
          </p:nvSpPr>
          <p:spPr>
            <a:xfrm>
              <a:off x="0" y="85725"/>
              <a:ext cx="1716891" cy="5633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22" name="Freeform 22"/>
          <p:cNvSpPr/>
          <p:nvPr/>
        </p:nvSpPr>
        <p:spPr>
          <a:xfrm>
            <a:off x="1937949" y="3743172"/>
            <a:ext cx="3981624" cy="2548649"/>
          </a:xfrm>
          <a:custGeom>
            <a:avLst/>
            <a:gdLst/>
            <a:ahLst/>
            <a:cxnLst/>
            <a:rect l="l" t="t" r="r" b="b"/>
            <a:pathLst>
              <a:path w="3981624" h="2548649">
                <a:moveTo>
                  <a:pt x="0" y="0"/>
                </a:moveTo>
                <a:lnTo>
                  <a:pt x="3981624" y="0"/>
                </a:lnTo>
                <a:lnTo>
                  <a:pt x="3981624" y="2548649"/>
                </a:lnTo>
                <a:lnTo>
                  <a:pt x="0" y="2548649"/>
                </a:lnTo>
                <a:lnTo>
                  <a:pt x="0" y="0"/>
                </a:lnTo>
                <a:close/>
              </a:path>
            </a:pathLst>
          </a:custGeom>
          <a:blipFill>
            <a:blip r:embed="rId41" cstate="print"/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7805257" y="3901693"/>
            <a:ext cx="4948813" cy="2113676"/>
          </a:xfrm>
          <a:custGeom>
            <a:avLst/>
            <a:gdLst/>
            <a:ahLst/>
            <a:cxnLst/>
            <a:rect l="l" t="t" r="r" b="b"/>
            <a:pathLst>
              <a:path w="5603769" h="1992696">
                <a:moveTo>
                  <a:pt x="0" y="0"/>
                </a:moveTo>
                <a:lnTo>
                  <a:pt x="5603769" y="0"/>
                </a:lnTo>
                <a:lnTo>
                  <a:pt x="5603769" y="1992696"/>
                </a:lnTo>
                <a:lnTo>
                  <a:pt x="0" y="1992696"/>
                </a:lnTo>
                <a:lnTo>
                  <a:pt x="0" y="0"/>
                </a:lnTo>
                <a:close/>
              </a:path>
            </a:pathLst>
          </a:custGeom>
          <a:blipFill>
            <a:blip r:embed="rId42" cstate="print"/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1038988" y="6251433"/>
            <a:ext cx="3439298" cy="2561560"/>
          </a:xfrm>
          <a:custGeom>
            <a:avLst/>
            <a:gdLst/>
            <a:ahLst/>
            <a:cxnLst/>
            <a:rect l="l" t="t" r="r" b="b"/>
            <a:pathLst>
              <a:path w="3439298" h="2561560">
                <a:moveTo>
                  <a:pt x="0" y="0"/>
                </a:moveTo>
                <a:lnTo>
                  <a:pt x="3439297" y="0"/>
                </a:lnTo>
                <a:lnTo>
                  <a:pt x="3439297" y="2561560"/>
                </a:lnTo>
                <a:lnTo>
                  <a:pt x="0" y="2561560"/>
                </a:lnTo>
                <a:lnTo>
                  <a:pt x="0" y="0"/>
                </a:lnTo>
                <a:close/>
              </a:path>
            </a:pathLst>
          </a:custGeom>
          <a:blipFill>
            <a:blip r:embed="rId43" cstate="print"/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4926635" y="6426745"/>
            <a:ext cx="4043115" cy="2386248"/>
          </a:xfrm>
          <a:custGeom>
            <a:avLst/>
            <a:gdLst/>
            <a:ahLst/>
            <a:cxnLst/>
            <a:rect l="l" t="t" r="r" b="b"/>
            <a:pathLst>
              <a:path w="4043115" h="2386248">
                <a:moveTo>
                  <a:pt x="0" y="0"/>
                </a:moveTo>
                <a:lnTo>
                  <a:pt x="4043115" y="0"/>
                </a:lnTo>
                <a:lnTo>
                  <a:pt x="4043115" y="2386248"/>
                </a:lnTo>
                <a:lnTo>
                  <a:pt x="0" y="2386248"/>
                </a:lnTo>
                <a:lnTo>
                  <a:pt x="0" y="0"/>
                </a:lnTo>
                <a:close/>
              </a:path>
            </a:pathLst>
          </a:custGeom>
          <a:blipFill>
            <a:blip r:embed="rId44" cstate="print"/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13701650" y="3086100"/>
            <a:ext cx="4831243" cy="3241220"/>
          </a:xfrm>
          <a:custGeom>
            <a:avLst/>
            <a:gdLst/>
            <a:ahLst/>
            <a:cxnLst/>
            <a:rect l="l" t="t" r="r" b="b"/>
            <a:pathLst>
              <a:path w="5292854" h="3331607">
                <a:moveTo>
                  <a:pt x="0" y="0"/>
                </a:moveTo>
                <a:lnTo>
                  <a:pt x="5292855" y="0"/>
                </a:lnTo>
                <a:lnTo>
                  <a:pt x="5292855" y="3331607"/>
                </a:lnTo>
                <a:lnTo>
                  <a:pt x="0" y="3331607"/>
                </a:lnTo>
                <a:lnTo>
                  <a:pt x="0" y="0"/>
                </a:lnTo>
                <a:close/>
              </a:path>
            </a:pathLst>
          </a:custGeom>
          <a:blipFill>
            <a:blip r:embed="rId45" cstate="print"/>
            <a:stretch>
              <a:fillRect/>
            </a:stretch>
          </a:blipFill>
        </p:spPr>
      </p:sp>
      <p:sp>
        <p:nvSpPr>
          <p:cNvPr id="27" name="TextBox 27"/>
          <p:cNvSpPr txBox="1"/>
          <p:nvPr/>
        </p:nvSpPr>
        <p:spPr>
          <a:xfrm>
            <a:off x="890597" y="4489132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А .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028700" y="1733397"/>
            <a:ext cx="16230600" cy="2009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Восстановите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порядок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приведения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пострадавшего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устойчивое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боковое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(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восстановительное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)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положение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Расставьте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картинки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нужном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порядке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2053126" y="391520"/>
            <a:ext cx="1159073" cy="985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FFAF1F"/>
                </a:solidFill>
                <a:latin typeface="Days" panose="02000505050000020004" charset="0"/>
              </a:rPr>
              <a:t>50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6966925" y="4489132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Б .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2904826" y="4686705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 dirty="0">
                <a:solidFill>
                  <a:srgbClr val="2B2B2B"/>
                </a:solidFill>
                <a:latin typeface="Days"/>
              </a:rPr>
              <a:t>В .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3928761" y="6970913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Г .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0005089" y="6970913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Д .</a:t>
            </a:r>
          </a:p>
        </p:txBody>
      </p:sp>
      <p:pic>
        <p:nvPicPr>
          <p:cNvPr id="34" name="Рисунок 33">
            <a:hlinkClick r:id="rId46" action="ppaction://hlinksldjump"/>
          </p:cNvPr>
          <p:cNvPicPr>
            <a:picLocks noChangeAspect="1"/>
          </p:cNvPicPr>
          <p:nvPr/>
        </p:nvPicPr>
        <p:blipFill rotWithShape="1">
          <a:blip r:embed="rId4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grpSp>
        <p:nvGrpSpPr>
          <p:cNvPr id="35" name="Group 16"/>
          <p:cNvGrpSpPr/>
          <p:nvPr/>
        </p:nvGrpSpPr>
        <p:grpSpPr>
          <a:xfrm>
            <a:off x="13293466" y="627655"/>
            <a:ext cx="5268369" cy="968560"/>
            <a:chOff x="0" y="0"/>
            <a:chExt cx="1387554" cy="255094"/>
          </a:xfrm>
        </p:grpSpPr>
        <p:sp>
          <p:nvSpPr>
            <p:cNvPr id="36" name="Freeform 17"/>
            <p:cNvSpPr/>
            <p:nvPr/>
          </p:nvSpPr>
          <p:spPr>
            <a:xfrm>
              <a:off x="0" y="0"/>
              <a:ext cx="1387554" cy="211250"/>
            </a:xfrm>
            <a:custGeom>
              <a:avLst/>
              <a:gdLst/>
              <a:ahLst/>
              <a:cxnLst/>
              <a:rect l="l" t="t" r="r" b="b"/>
              <a:pathLst>
                <a:path w="1387554" h="211250">
                  <a:moveTo>
                    <a:pt x="74945" y="0"/>
                  </a:moveTo>
                  <a:lnTo>
                    <a:pt x="1312609" y="0"/>
                  </a:lnTo>
                  <a:cubicBezTo>
                    <a:pt x="1332486" y="0"/>
                    <a:pt x="1351548" y="7896"/>
                    <a:pt x="1365603" y="21951"/>
                  </a:cubicBezTo>
                  <a:cubicBezTo>
                    <a:pt x="1379658" y="36006"/>
                    <a:pt x="1387554" y="55068"/>
                    <a:pt x="1387554" y="74945"/>
                  </a:cubicBezTo>
                  <a:lnTo>
                    <a:pt x="1387554" y="136305"/>
                  </a:lnTo>
                  <a:cubicBezTo>
                    <a:pt x="1387554" y="156182"/>
                    <a:pt x="1379658" y="175244"/>
                    <a:pt x="1365603" y="189299"/>
                  </a:cubicBezTo>
                  <a:cubicBezTo>
                    <a:pt x="1351548" y="203354"/>
                    <a:pt x="1332486" y="211250"/>
                    <a:pt x="1312609" y="211250"/>
                  </a:cubicBezTo>
                  <a:lnTo>
                    <a:pt x="74945" y="211250"/>
                  </a:lnTo>
                  <a:cubicBezTo>
                    <a:pt x="55068" y="211250"/>
                    <a:pt x="36006" y="203354"/>
                    <a:pt x="21951" y="189299"/>
                  </a:cubicBezTo>
                  <a:cubicBezTo>
                    <a:pt x="7896" y="175244"/>
                    <a:pt x="0" y="156182"/>
                    <a:pt x="0" y="136305"/>
                  </a:cubicBezTo>
                  <a:lnTo>
                    <a:pt x="0" y="74945"/>
                  </a:lnTo>
                  <a:cubicBezTo>
                    <a:pt x="0" y="55068"/>
                    <a:pt x="7896" y="36006"/>
                    <a:pt x="21951" y="21951"/>
                  </a:cubicBezTo>
                  <a:cubicBezTo>
                    <a:pt x="36006" y="7896"/>
                    <a:pt x="55068" y="0"/>
                    <a:pt x="74945" y="0"/>
                  </a:cubicBezTo>
                  <a:close/>
                </a:path>
              </a:pathLst>
            </a:custGeom>
            <a:solidFill>
              <a:srgbClr val="FFAF1F"/>
            </a:solidFill>
          </p:spPr>
        </p:sp>
        <p:sp>
          <p:nvSpPr>
            <p:cNvPr id="37" name="TextBox 18"/>
            <p:cNvSpPr txBox="1"/>
            <p:nvPr/>
          </p:nvSpPr>
          <p:spPr>
            <a:xfrm>
              <a:off x="0" y="0"/>
              <a:ext cx="1387554" cy="2550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ПЕРВАЯ ПОМОЩЬ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29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0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3" name="Group 3"/>
          <p:cNvGrpSpPr/>
          <p:nvPr/>
        </p:nvGrpSpPr>
        <p:grpSpPr>
          <a:xfrm>
            <a:off x="15381217" y="627655"/>
            <a:ext cx="3264128" cy="802090"/>
            <a:chOff x="0" y="0"/>
            <a:chExt cx="859688" cy="21125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59688" cy="211250"/>
            </a:xfrm>
            <a:custGeom>
              <a:avLst/>
              <a:gdLst/>
              <a:ahLst/>
              <a:cxnLst/>
              <a:rect l="l" t="t" r="r" b="b"/>
              <a:pathLst>
                <a:path w="859688" h="211250">
                  <a:moveTo>
                    <a:pt x="105625" y="0"/>
                  </a:moveTo>
                  <a:lnTo>
                    <a:pt x="754063" y="0"/>
                  </a:lnTo>
                  <a:cubicBezTo>
                    <a:pt x="812398" y="0"/>
                    <a:pt x="859688" y="47290"/>
                    <a:pt x="859688" y="105625"/>
                  </a:cubicBezTo>
                  <a:lnTo>
                    <a:pt x="859688" y="105625"/>
                  </a:lnTo>
                  <a:cubicBezTo>
                    <a:pt x="859688" y="163960"/>
                    <a:pt x="812398" y="211250"/>
                    <a:pt x="754063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solidFill>
              <a:srgbClr val="7B3B9D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0"/>
              <a:ext cx="859688" cy="211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ПОЖАР</a:t>
              </a:r>
            </a:p>
          </p:txBody>
        </p:sp>
      </p:grpSp>
      <p:sp>
        <p:nvSpPr>
          <p:cNvPr id="6" name="Freeform 6"/>
          <p:cNvSpPr/>
          <p:nvPr/>
        </p:nvSpPr>
        <p:spPr>
          <a:xfrm flipH="1">
            <a:off x="-917966" y="-847968"/>
            <a:ext cx="3057281" cy="2751553"/>
          </a:xfrm>
          <a:custGeom>
            <a:avLst/>
            <a:gdLst/>
            <a:ahLst/>
            <a:cxnLst/>
            <a:rect l="l" t="t" r="r" b="b"/>
            <a:pathLst>
              <a:path w="3057281" h="2751553">
                <a:moveTo>
                  <a:pt x="3057281" y="0"/>
                </a:moveTo>
                <a:lnTo>
                  <a:pt x="0" y="0"/>
                </a:lnTo>
                <a:lnTo>
                  <a:pt x="0" y="2751552"/>
                </a:lnTo>
                <a:lnTo>
                  <a:pt x="3057281" y="2751552"/>
                </a:lnTo>
                <a:lnTo>
                  <a:pt x="3057281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7" name="TextBox 7"/>
          <p:cNvSpPr txBox="1"/>
          <p:nvPr/>
        </p:nvSpPr>
        <p:spPr>
          <a:xfrm>
            <a:off x="1028700" y="1913109"/>
            <a:ext cx="16230600" cy="2715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Как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думаете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как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можно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самым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простым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способом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защитить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свои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дыхательные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пути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попадания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дыма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?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Выберите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правильное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действие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ребёнка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наличии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дыма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028700" y="7744531"/>
            <a:ext cx="5128749" cy="1938856"/>
            <a:chOff x="0" y="0"/>
            <a:chExt cx="1716891" cy="64904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9" name="Freeform 9"/>
            <p:cNvSpPr/>
            <p:nvPr/>
          </p:nvSpPr>
          <p:spPr>
            <a:xfrm>
              <a:off x="0" y="0"/>
              <a:ext cx="1716891" cy="649048"/>
            </a:xfrm>
            <a:custGeom>
              <a:avLst/>
              <a:gdLst/>
              <a:ahLst/>
              <a:cxnLst/>
              <a:rect l="l" t="t" r="r" b="b"/>
              <a:pathLst>
                <a:path w="1716891" h="649048">
                  <a:moveTo>
                    <a:pt x="0" y="0"/>
                  </a:moveTo>
                  <a:lnTo>
                    <a:pt x="1716891" y="0"/>
                  </a:lnTo>
                  <a:lnTo>
                    <a:pt x="1716891" y="649048"/>
                  </a:lnTo>
                  <a:lnTo>
                    <a:pt x="0" y="649048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85725"/>
              <a:ext cx="1716891" cy="563323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1416000" y="8059592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А .</a:t>
            </a:r>
          </a:p>
        </p:txBody>
      </p:sp>
      <p:sp>
        <p:nvSpPr>
          <p:cNvPr id="12" name="Freeform 12"/>
          <p:cNvSpPr/>
          <p:nvPr/>
        </p:nvSpPr>
        <p:spPr>
          <a:xfrm>
            <a:off x="1806525" y="4661480"/>
            <a:ext cx="4354001" cy="3554448"/>
          </a:xfrm>
          <a:custGeom>
            <a:avLst/>
            <a:gdLst/>
            <a:ahLst/>
            <a:cxnLst/>
            <a:rect l="l" t="t" r="r" b="b"/>
            <a:pathLst>
              <a:path w="4354001" h="3554448">
                <a:moveTo>
                  <a:pt x="0" y="0"/>
                </a:moveTo>
                <a:lnTo>
                  <a:pt x="4354000" y="0"/>
                </a:lnTo>
                <a:lnTo>
                  <a:pt x="4354000" y="3554448"/>
                </a:lnTo>
                <a:lnTo>
                  <a:pt x="0" y="3554448"/>
                </a:lnTo>
                <a:lnTo>
                  <a:pt x="0" y="0"/>
                </a:lnTo>
                <a:close/>
              </a:path>
            </a:pathLst>
          </a:custGeom>
          <a:blipFill>
            <a:blip r:embed="rId41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3097712" y="8490122"/>
            <a:ext cx="3816526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374"/>
              </a:lnSpc>
              <a:spcBef>
                <a:spcPct val="0"/>
              </a:spcBef>
            </a:pPr>
            <a:r>
              <a:rPr lang="en-US" sz="2499" spc="77">
                <a:solidFill>
                  <a:srgbClr val="2B2B2B"/>
                </a:solidFill>
                <a:latin typeface="Days Semi-Bold"/>
              </a:rPr>
              <a:t>Лечь на пол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6579625" y="7744531"/>
            <a:ext cx="5128749" cy="1938856"/>
            <a:chOff x="0" y="0"/>
            <a:chExt cx="1716891" cy="64904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5" name="Freeform 15"/>
            <p:cNvSpPr/>
            <p:nvPr/>
          </p:nvSpPr>
          <p:spPr>
            <a:xfrm>
              <a:off x="0" y="0"/>
              <a:ext cx="1716891" cy="649048"/>
            </a:xfrm>
            <a:custGeom>
              <a:avLst/>
              <a:gdLst/>
              <a:ahLst/>
              <a:cxnLst/>
              <a:rect l="l" t="t" r="r" b="b"/>
              <a:pathLst>
                <a:path w="1716891" h="649048">
                  <a:moveTo>
                    <a:pt x="0" y="0"/>
                  </a:moveTo>
                  <a:lnTo>
                    <a:pt x="1716891" y="0"/>
                  </a:lnTo>
                  <a:lnTo>
                    <a:pt x="1716891" y="649048"/>
                  </a:lnTo>
                  <a:lnTo>
                    <a:pt x="0" y="649048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16" name="TextBox 16"/>
            <p:cNvSpPr txBox="1"/>
            <p:nvPr/>
          </p:nvSpPr>
          <p:spPr>
            <a:xfrm>
              <a:off x="0" y="85725"/>
              <a:ext cx="1716891" cy="563323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2127475" y="7744531"/>
            <a:ext cx="5128749" cy="1938856"/>
            <a:chOff x="0" y="0"/>
            <a:chExt cx="1716891" cy="64904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8" name="Freeform 18"/>
            <p:cNvSpPr/>
            <p:nvPr/>
          </p:nvSpPr>
          <p:spPr>
            <a:xfrm>
              <a:off x="0" y="0"/>
              <a:ext cx="1716891" cy="649048"/>
            </a:xfrm>
            <a:custGeom>
              <a:avLst/>
              <a:gdLst/>
              <a:ahLst/>
              <a:cxnLst/>
              <a:rect l="l" t="t" r="r" b="b"/>
              <a:pathLst>
                <a:path w="1716891" h="649048">
                  <a:moveTo>
                    <a:pt x="0" y="0"/>
                  </a:moveTo>
                  <a:lnTo>
                    <a:pt x="1716891" y="0"/>
                  </a:lnTo>
                  <a:lnTo>
                    <a:pt x="1716891" y="649048"/>
                  </a:lnTo>
                  <a:lnTo>
                    <a:pt x="0" y="649048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19" name="TextBox 19"/>
            <p:cNvSpPr txBox="1"/>
            <p:nvPr/>
          </p:nvSpPr>
          <p:spPr>
            <a:xfrm>
              <a:off x="0" y="85725"/>
              <a:ext cx="1716891" cy="563323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12514774" y="8059592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В .</a:t>
            </a:r>
          </a:p>
        </p:txBody>
      </p:sp>
      <p:sp>
        <p:nvSpPr>
          <p:cNvPr id="21" name="Freeform 21"/>
          <p:cNvSpPr/>
          <p:nvPr/>
        </p:nvSpPr>
        <p:spPr>
          <a:xfrm>
            <a:off x="13711107" y="4599159"/>
            <a:ext cx="2393643" cy="3616768"/>
          </a:xfrm>
          <a:custGeom>
            <a:avLst/>
            <a:gdLst/>
            <a:ahLst/>
            <a:cxnLst/>
            <a:rect l="l" t="t" r="r" b="b"/>
            <a:pathLst>
              <a:path w="2393643" h="3616768">
                <a:moveTo>
                  <a:pt x="0" y="0"/>
                </a:moveTo>
                <a:lnTo>
                  <a:pt x="2393643" y="0"/>
                </a:lnTo>
                <a:lnTo>
                  <a:pt x="2393643" y="3616769"/>
                </a:lnTo>
                <a:lnTo>
                  <a:pt x="0" y="3616769"/>
                </a:lnTo>
                <a:lnTo>
                  <a:pt x="0" y="0"/>
                </a:lnTo>
                <a:close/>
              </a:path>
            </a:pathLst>
          </a:custGeom>
          <a:blipFill>
            <a:blip r:embed="rId42" cstate="print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8501215" y="4877600"/>
            <a:ext cx="2446765" cy="3666814"/>
          </a:xfrm>
          <a:custGeom>
            <a:avLst/>
            <a:gdLst/>
            <a:ahLst/>
            <a:cxnLst/>
            <a:rect l="l" t="t" r="r" b="b"/>
            <a:pathLst>
              <a:path w="2446765" h="3666814">
                <a:moveTo>
                  <a:pt x="0" y="0"/>
                </a:moveTo>
                <a:lnTo>
                  <a:pt x="2446765" y="0"/>
                </a:lnTo>
                <a:lnTo>
                  <a:pt x="2446765" y="3666814"/>
                </a:lnTo>
                <a:lnTo>
                  <a:pt x="0" y="3666814"/>
                </a:lnTo>
                <a:lnTo>
                  <a:pt x="0" y="0"/>
                </a:lnTo>
                <a:close/>
              </a:path>
            </a:pathLst>
          </a:custGeom>
          <a:blipFill>
            <a:blip r:embed="rId43" cstate="print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23" name="TextBox 23"/>
          <p:cNvSpPr txBox="1"/>
          <p:nvPr/>
        </p:nvSpPr>
        <p:spPr>
          <a:xfrm>
            <a:off x="13711107" y="391520"/>
            <a:ext cx="1241193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7B3B9D"/>
                </a:solidFill>
                <a:latin typeface="Days" panose="02000505050000020004" charset="0"/>
              </a:rPr>
              <a:t>10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6579625" y="8059592"/>
            <a:ext cx="18339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 Б .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8648638" y="8490122"/>
            <a:ext cx="3059737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374"/>
              </a:lnSpc>
              <a:spcBef>
                <a:spcPct val="0"/>
              </a:spcBef>
            </a:pPr>
            <a:r>
              <a:rPr lang="en-US" sz="2499" spc="77">
                <a:solidFill>
                  <a:srgbClr val="2B2B2B"/>
                </a:solidFill>
                <a:latin typeface="Days Semi-Bold"/>
              </a:rPr>
              <a:t>Сесть на пол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4196487" y="8490122"/>
            <a:ext cx="3816526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374"/>
              </a:lnSpc>
              <a:spcBef>
                <a:spcPct val="0"/>
              </a:spcBef>
            </a:pPr>
            <a:r>
              <a:rPr lang="en-US" sz="2499" spc="77">
                <a:solidFill>
                  <a:srgbClr val="2B2B2B"/>
                </a:solidFill>
                <a:latin typeface="Days Semi-Bold"/>
              </a:rPr>
              <a:t>Остаться стоять</a:t>
            </a:r>
          </a:p>
        </p:txBody>
      </p:sp>
      <p:pic>
        <p:nvPicPr>
          <p:cNvPr id="27" name="Рисунок 26">
            <a:hlinkClick r:id="rId44" action="ppaction://hlinksldjump"/>
          </p:cNvPr>
          <p:cNvPicPr>
            <a:picLocks noChangeAspect="1"/>
          </p:cNvPicPr>
          <p:nvPr/>
        </p:nvPicPr>
        <p:blipFill rotWithShape="1">
          <a:blip r:embed="rId4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31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6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7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6" name="Freeform 6"/>
          <p:cNvSpPr/>
          <p:nvPr/>
        </p:nvSpPr>
        <p:spPr>
          <a:xfrm flipH="1">
            <a:off x="-917966" y="-847968"/>
            <a:ext cx="3057281" cy="2751553"/>
          </a:xfrm>
          <a:custGeom>
            <a:avLst/>
            <a:gdLst/>
            <a:ahLst/>
            <a:cxnLst/>
            <a:rect l="l" t="t" r="r" b="b"/>
            <a:pathLst>
              <a:path w="3057281" h="2751553">
                <a:moveTo>
                  <a:pt x="3057281" y="0"/>
                </a:moveTo>
                <a:lnTo>
                  <a:pt x="0" y="0"/>
                </a:lnTo>
                <a:lnTo>
                  <a:pt x="0" y="2751552"/>
                </a:lnTo>
                <a:lnTo>
                  <a:pt x="3057281" y="2751552"/>
                </a:lnTo>
                <a:lnTo>
                  <a:pt x="3057281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7" name="TextBox 7"/>
          <p:cNvSpPr txBox="1"/>
          <p:nvPr/>
        </p:nvSpPr>
        <p:spPr>
          <a:xfrm>
            <a:off x="1028700" y="1913109"/>
            <a:ext cx="16230600" cy="1333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Выберите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действия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пожаре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для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ситуации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когда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возможности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покинуть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дом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(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квартиру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).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3926934" y="391520"/>
            <a:ext cx="1141571" cy="985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7B3B9D"/>
                </a:solidFill>
                <a:latin typeface="Days" panose="02000505050000020004" charset="0"/>
              </a:rPr>
              <a:t>20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1028700" y="3313284"/>
            <a:ext cx="16230600" cy="1484730"/>
            <a:chOff x="0" y="0"/>
            <a:chExt cx="5433327" cy="49702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0" name="Freeform 10"/>
            <p:cNvSpPr/>
            <p:nvPr/>
          </p:nvSpPr>
          <p:spPr>
            <a:xfrm>
              <a:off x="0" y="0"/>
              <a:ext cx="5433327" cy="497026"/>
            </a:xfrm>
            <a:custGeom>
              <a:avLst/>
              <a:gdLst/>
              <a:ahLst/>
              <a:cxnLst/>
              <a:rect l="l" t="t" r="r" b="b"/>
              <a:pathLst>
                <a:path w="5433327" h="497026">
                  <a:moveTo>
                    <a:pt x="0" y="0"/>
                  </a:moveTo>
                  <a:lnTo>
                    <a:pt x="5433327" y="0"/>
                  </a:lnTo>
                  <a:lnTo>
                    <a:pt x="5433327" y="497026"/>
                  </a:lnTo>
                  <a:lnTo>
                    <a:pt x="0" y="497026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11" name="TextBox 11"/>
            <p:cNvSpPr txBox="1"/>
            <p:nvPr/>
          </p:nvSpPr>
          <p:spPr>
            <a:xfrm>
              <a:off x="0" y="85725"/>
              <a:ext cx="5433327" cy="411301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1704296" y="3570827"/>
            <a:ext cx="3662064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А 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3840160" y="3470230"/>
            <a:ext cx="13173121" cy="1028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700"/>
              </a:lnSpc>
              <a:spcBef>
                <a:spcPct val="0"/>
              </a:spcBef>
            </a:pP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Если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балкона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нет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,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необходимо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закрыть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дверь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в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помещение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и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межкомнатные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двери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.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Смочить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полотенца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,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одеяла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,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ткань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и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плотно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заткнуть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ими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щели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дверей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.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Находиться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в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самой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дальней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от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пожара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комнате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.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Ждать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приезда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000" spc="120" dirty="0" err="1">
                <a:solidFill>
                  <a:srgbClr val="2B2B2B"/>
                </a:solidFill>
                <a:latin typeface="Days Medium"/>
              </a:rPr>
              <a:t>пожарных</a:t>
            </a:r>
            <a:r>
              <a:rPr lang="en-US" sz="2000" spc="120" dirty="0">
                <a:solidFill>
                  <a:srgbClr val="2B2B2B"/>
                </a:solidFill>
                <a:latin typeface="Days Medium"/>
              </a:rPr>
              <a:t>.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1028700" y="5055190"/>
            <a:ext cx="16230600" cy="1484730"/>
            <a:chOff x="0" y="0"/>
            <a:chExt cx="5433327" cy="49702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5" name="Freeform 15"/>
            <p:cNvSpPr/>
            <p:nvPr/>
          </p:nvSpPr>
          <p:spPr>
            <a:xfrm>
              <a:off x="0" y="0"/>
              <a:ext cx="5433327" cy="497026"/>
            </a:xfrm>
            <a:custGeom>
              <a:avLst/>
              <a:gdLst/>
              <a:ahLst/>
              <a:cxnLst/>
              <a:rect l="l" t="t" r="r" b="b"/>
              <a:pathLst>
                <a:path w="5433327" h="497026">
                  <a:moveTo>
                    <a:pt x="0" y="0"/>
                  </a:moveTo>
                  <a:lnTo>
                    <a:pt x="5433327" y="0"/>
                  </a:lnTo>
                  <a:lnTo>
                    <a:pt x="5433327" y="497026"/>
                  </a:lnTo>
                  <a:lnTo>
                    <a:pt x="0" y="497026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16" name="TextBox 16"/>
            <p:cNvSpPr txBox="1"/>
            <p:nvPr/>
          </p:nvSpPr>
          <p:spPr>
            <a:xfrm>
              <a:off x="0" y="85725"/>
              <a:ext cx="5433327" cy="411301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704296" y="5312732"/>
            <a:ext cx="3662064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Б .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840160" y="5212135"/>
            <a:ext cx="13173121" cy="1028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700"/>
              </a:lnSpc>
              <a:spcBef>
                <a:spcPct val="0"/>
              </a:spcBef>
            </a:pPr>
            <a:r>
              <a:rPr lang="en-US" sz="2000" spc="120">
                <a:solidFill>
                  <a:srgbClr val="2B2B2B"/>
                </a:solidFill>
                <a:latin typeface="Days Medium"/>
              </a:rPr>
              <a:t>Если пожар в начальной стадии — можно потушить его в начальной стадии вместе со взрослым, если это невозможно или опасно, покинуть помещение и закрыть дверь.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1028700" y="6797095"/>
            <a:ext cx="16230600" cy="1484730"/>
            <a:chOff x="0" y="0"/>
            <a:chExt cx="5433327" cy="49702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0" name="Freeform 20"/>
            <p:cNvSpPr/>
            <p:nvPr/>
          </p:nvSpPr>
          <p:spPr>
            <a:xfrm>
              <a:off x="0" y="0"/>
              <a:ext cx="5433327" cy="497026"/>
            </a:xfrm>
            <a:custGeom>
              <a:avLst/>
              <a:gdLst/>
              <a:ahLst/>
              <a:cxnLst/>
              <a:rect l="l" t="t" r="r" b="b"/>
              <a:pathLst>
                <a:path w="5433327" h="497026">
                  <a:moveTo>
                    <a:pt x="0" y="0"/>
                  </a:moveTo>
                  <a:lnTo>
                    <a:pt x="5433327" y="0"/>
                  </a:lnTo>
                  <a:lnTo>
                    <a:pt x="5433327" y="497026"/>
                  </a:lnTo>
                  <a:lnTo>
                    <a:pt x="0" y="497026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21" name="TextBox 21"/>
            <p:cNvSpPr txBox="1"/>
            <p:nvPr/>
          </p:nvSpPr>
          <p:spPr>
            <a:xfrm>
              <a:off x="0" y="85725"/>
              <a:ext cx="5433327" cy="411301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1704296" y="7054638"/>
            <a:ext cx="3662064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В .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840160" y="6816145"/>
            <a:ext cx="13173121" cy="1371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700"/>
              </a:lnSpc>
              <a:spcBef>
                <a:spcPct val="0"/>
              </a:spcBef>
            </a:pPr>
            <a:r>
              <a:rPr lang="en-US" sz="2000" spc="120">
                <a:solidFill>
                  <a:srgbClr val="2B2B2B"/>
                </a:solidFill>
                <a:latin typeface="Days Medium"/>
              </a:rPr>
              <a:t>Плотно закрыть двери и окна в квартире, выйти на балкон и постараться привлечь внимание прохожих — кричать «Пожар! Помогите!». Сообщить по телефону диспетчеру пожарной охраны место своего нахождения. Подавать сигналы пожарным при помощи ярких вещей или фонарика.</a:t>
            </a:r>
          </a:p>
        </p:txBody>
      </p:sp>
      <p:grpSp>
        <p:nvGrpSpPr>
          <p:cNvPr id="24" name="Group 24"/>
          <p:cNvGrpSpPr/>
          <p:nvPr/>
        </p:nvGrpSpPr>
        <p:grpSpPr>
          <a:xfrm>
            <a:off x="1028700" y="8539000"/>
            <a:ext cx="16230600" cy="1484730"/>
            <a:chOff x="0" y="0"/>
            <a:chExt cx="5433327" cy="49702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5" name="Freeform 25"/>
            <p:cNvSpPr/>
            <p:nvPr/>
          </p:nvSpPr>
          <p:spPr>
            <a:xfrm>
              <a:off x="0" y="0"/>
              <a:ext cx="5433327" cy="497026"/>
            </a:xfrm>
            <a:custGeom>
              <a:avLst/>
              <a:gdLst/>
              <a:ahLst/>
              <a:cxnLst/>
              <a:rect l="l" t="t" r="r" b="b"/>
              <a:pathLst>
                <a:path w="5433327" h="497026">
                  <a:moveTo>
                    <a:pt x="0" y="0"/>
                  </a:moveTo>
                  <a:lnTo>
                    <a:pt x="5433327" y="0"/>
                  </a:lnTo>
                  <a:lnTo>
                    <a:pt x="5433327" y="497026"/>
                  </a:lnTo>
                  <a:lnTo>
                    <a:pt x="0" y="497026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26" name="TextBox 26"/>
            <p:cNvSpPr txBox="1"/>
            <p:nvPr/>
          </p:nvSpPr>
          <p:spPr>
            <a:xfrm>
              <a:off x="0" y="85725"/>
              <a:ext cx="5433327" cy="411301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1704296" y="8796543"/>
            <a:ext cx="3662064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Г .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3840160" y="8919416"/>
            <a:ext cx="13173121" cy="68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700"/>
              </a:lnSpc>
              <a:spcBef>
                <a:spcPct val="0"/>
              </a:spcBef>
            </a:pPr>
            <a:r>
              <a:rPr lang="en-US" sz="2000" spc="120">
                <a:solidFill>
                  <a:srgbClr val="2B2B2B"/>
                </a:solidFill>
                <a:latin typeface="Days Medium"/>
              </a:rPr>
              <a:t>Двигаться необходимо пригнувшись или ползком, так как внизу меньше дыма. Если есть возможность, сообщить соседям о пожаре.</a:t>
            </a:r>
          </a:p>
        </p:txBody>
      </p:sp>
      <p:pic>
        <p:nvPicPr>
          <p:cNvPr id="29" name="Рисунок 28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grpSp>
        <p:nvGrpSpPr>
          <p:cNvPr id="33" name="Group 3"/>
          <p:cNvGrpSpPr/>
          <p:nvPr/>
        </p:nvGrpSpPr>
        <p:grpSpPr>
          <a:xfrm>
            <a:off x="15381217" y="627655"/>
            <a:ext cx="3264128" cy="802090"/>
            <a:chOff x="0" y="0"/>
            <a:chExt cx="859688" cy="211250"/>
          </a:xfrm>
        </p:grpSpPr>
        <p:sp>
          <p:nvSpPr>
            <p:cNvPr id="34" name="Freeform 4"/>
            <p:cNvSpPr/>
            <p:nvPr/>
          </p:nvSpPr>
          <p:spPr>
            <a:xfrm>
              <a:off x="0" y="0"/>
              <a:ext cx="859688" cy="211250"/>
            </a:xfrm>
            <a:custGeom>
              <a:avLst/>
              <a:gdLst/>
              <a:ahLst/>
              <a:cxnLst/>
              <a:rect l="l" t="t" r="r" b="b"/>
              <a:pathLst>
                <a:path w="859688" h="211250">
                  <a:moveTo>
                    <a:pt x="105625" y="0"/>
                  </a:moveTo>
                  <a:lnTo>
                    <a:pt x="754063" y="0"/>
                  </a:lnTo>
                  <a:cubicBezTo>
                    <a:pt x="812398" y="0"/>
                    <a:pt x="859688" y="47290"/>
                    <a:pt x="859688" y="105625"/>
                  </a:cubicBezTo>
                  <a:lnTo>
                    <a:pt x="859688" y="105625"/>
                  </a:lnTo>
                  <a:cubicBezTo>
                    <a:pt x="859688" y="163960"/>
                    <a:pt x="812398" y="211250"/>
                    <a:pt x="754063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solidFill>
              <a:srgbClr val="7B3B9D"/>
            </a:solidFill>
          </p:spPr>
        </p:sp>
        <p:sp>
          <p:nvSpPr>
            <p:cNvPr id="35" name="TextBox 5"/>
            <p:cNvSpPr txBox="1"/>
            <p:nvPr/>
          </p:nvSpPr>
          <p:spPr>
            <a:xfrm>
              <a:off x="0" y="0"/>
              <a:ext cx="859688" cy="211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ПОЖАР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31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6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7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6" name="Freeform 6"/>
          <p:cNvSpPr/>
          <p:nvPr/>
        </p:nvSpPr>
        <p:spPr>
          <a:xfrm flipH="1">
            <a:off x="-917966" y="-847968"/>
            <a:ext cx="3057281" cy="2751553"/>
          </a:xfrm>
          <a:custGeom>
            <a:avLst/>
            <a:gdLst/>
            <a:ahLst/>
            <a:cxnLst/>
            <a:rect l="l" t="t" r="r" b="b"/>
            <a:pathLst>
              <a:path w="3057281" h="2751553">
                <a:moveTo>
                  <a:pt x="3057281" y="0"/>
                </a:moveTo>
                <a:lnTo>
                  <a:pt x="0" y="0"/>
                </a:lnTo>
                <a:lnTo>
                  <a:pt x="0" y="2751552"/>
                </a:lnTo>
                <a:lnTo>
                  <a:pt x="3057281" y="2751552"/>
                </a:lnTo>
                <a:lnTo>
                  <a:pt x="3057281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7" name="TextBox 7"/>
          <p:cNvSpPr txBox="1"/>
          <p:nvPr/>
        </p:nvSpPr>
        <p:spPr>
          <a:xfrm>
            <a:off x="1028700" y="1913109"/>
            <a:ext cx="16230600" cy="1333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Выберите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утверждения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которым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можно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поставить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метку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«ОПАСНО»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3918957" y="391520"/>
            <a:ext cx="1157526" cy="985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7B3B9D"/>
                </a:solidFill>
                <a:latin typeface="Days" panose="02000505050000020004" charset="0"/>
              </a:rPr>
              <a:t>30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1028700" y="3313284"/>
            <a:ext cx="16230600" cy="1484730"/>
            <a:chOff x="0" y="0"/>
            <a:chExt cx="5433327" cy="49702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0" name="Freeform 10"/>
            <p:cNvSpPr/>
            <p:nvPr/>
          </p:nvSpPr>
          <p:spPr>
            <a:xfrm>
              <a:off x="0" y="0"/>
              <a:ext cx="5433327" cy="497026"/>
            </a:xfrm>
            <a:custGeom>
              <a:avLst/>
              <a:gdLst/>
              <a:ahLst/>
              <a:cxnLst/>
              <a:rect l="l" t="t" r="r" b="b"/>
              <a:pathLst>
                <a:path w="5433327" h="497026">
                  <a:moveTo>
                    <a:pt x="0" y="0"/>
                  </a:moveTo>
                  <a:lnTo>
                    <a:pt x="5433327" y="0"/>
                  </a:lnTo>
                  <a:lnTo>
                    <a:pt x="5433327" y="497026"/>
                  </a:lnTo>
                  <a:lnTo>
                    <a:pt x="0" y="497026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11" name="TextBox 11"/>
            <p:cNvSpPr txBox="1"/>
            <p:nvPr/>
          </p:nvSpPr>
          <p:spPr>
            <a:xfrm>
              <a:off x="0" y="85725"/>
              <a:ext cx="5433327" cy="411301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1704296" y="3570827"/>
            <a:ext cx="3662064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А 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3840160" y="3622262"/>
            <a:ext cx="13173121" cy="828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74"/>
              </a:lnSpc>
              <a:spcBef>
                <a:spcPct val="0"/>
              </a:spcBef>
            </a:pP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По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окончании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зарядки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устройства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оставлять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блок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питания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в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розетке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.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1028700" y="5055190"/>
            <a:ext cx="16230600" cy="1484730"/>
            <a:chOff x="0" y="0"/>
            <a:chExt cx="5433327" cy="49702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5" name="Freeform 15"/>
            <p:cNvSpPr/>
            <p:nvPr/>
          </p:nvSpPr>
          <p:spPr>
            <a:xfrm>
              <a:off x="0" y="0"/>
              <a:ext cx="5433327" cy="497026"/>
            </a:xfrm>
            <a:custGeom>
              <a:avLst/>
              <a:gdLst/>
              <a:ahLst/>
              <a:cxnLst/>
              <a:rect l="l" t="t" r="r" b="b"/>
              <a:pathLst>
                <a:path w="5433327" h="497026">
                  <a:moveTo>
                    <a:pt x="0" y="0"/>
                  </a:moveTo>
                  <a:lnTo>
                    <a:pt x="5433327" y="0"/>
                  </a:lnTo>
                  <a:lnTo>
                    <a:pt x="5433327" y="497026"/>
                  </a:lnTo>
                  <a:lnTo>
                    <a:pt x="0" y="497026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16" name="TextBox 16"/>
            <p:cNvSpPr txBox="1"/>
            <p:nvPr/>
          </p:nvSpPr>
          <p:spPr>
            <a:xfrm>
              <a:off x="0" y="85725"/>
              <a:ext cx="5433327" cy="411301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704296" y="5312732"/>
            <a:ext cx="3662064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Б .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840160" y="5573717"/>
            <a:ext cx="1317312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74"/>
              </a:lnSpc>
              <a:spcBef>
                <a:spcPct val="0"/>
              </a:spcBef>
            </a:pPr>
            <a:r>
              <a:rPr lang="en-US" sz="2499" spc="149">
                <a:solidFill>
                  <a:srgbClr val="2B2B2B"/>
                </a:solidFill>
                <a:latin typeface="Days Medium"/>
              </a:rPr>
              <a:t>Использовать блок питания устройства несколько часов.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1028700" y="6797095"/>
            <a:ext cx="16230600" cy="1484730"/>
            <a:chOff x="0" y="0"/>
            <a:chExt cx="5433327" cy="49702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0" name="Freeform 20"/>
            <p:cNvSpPr/>
            <p:nvPr/>
          </p:nvSpPr>
          <p:spPr>
            <a:xfrm>
              <a:off x="0" y="0"/>
              <a:ext cx="5433327" cy="497026"/>
            </a:xfrm>
            <a:custGeom>
              <a:avLst/>
              <a:gdLst/>
              <a:ahLst/>
              <a:cxnLst/>
              <a:rect l="l" t="t" r="r" b="b"/>
              <a:pathLst>
                <a:path w="5433327" h="497026">
                  <a:moveTo>
                    <a:pt x="0" y="0"/>
                  </a:moveTo>
                  <a:lnTo>
                    <a:pt x="5433327" y="0"/>
                  </a:lnTo>
                  <a:lnTo>
                    <a:pt x="5433327" y="497026"/>
                  </a:lnTo>
                  <a:lnTo>
                    <a:pt x="0" y="497026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21" name="TextBox 21"/>
            <p:cNvSpPr txBox="1"/>
            <p:nvPr/>
          </p:nvSpPr>
          <p:spPr>
            <a:xfrm>
              <a:off x="0" y="85725"/>
              <a:ext cx="5433327" cy="411301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1704296" y="7054638"/>
            <a:ext cx="3662064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В .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840160" y="7101895"/>
            <a:ext cx="13173121" cy="828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74"/>
              </a:lnSpc>
              <a:spcBef>
                <a:spcPct val="0"/>
              </a:spcBef>
            </a:pPr>
            <a:r>
              <a:rPr lang="en-US" sz="2499" spc="149">
                <a:solidFill>
                  <a:srgbClr val="2B2B2B"/>
                </a:solidFill>
                <a:latin typeface="Days Medium"/>
              </a:rPr>
              <a:t>Оставлять телефоны, планшеты, зарядные устройства, смарт-устройства под прямыми лучами солнца.</a:t>
            </a:r>
          </a:p>
        </p:txBody>
      </p:sp>
      <p:grpSp>
        <p:nvGrpSpPr>
          <p:cNvPr id="24" name="Group 24"/>
          <p:cNvGrpSpPr/>
          <p:nvPr/>
        </p:nvGrpSpPr>
        <p:grpSpPr>
          <a:xfrm>
            <a:off x="1028700" y="8539000"/>
            <a:ext cx="16230600" cy="1484730"/>
            <a:chOff x="0" y="0"/>
            <a:chExt cx="5433327" cy="49702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5" name="Freeform 25"/>
            <p:cNvSpPr/>
            <p:nvPr/>
          </p:nvSpPr>
          <p:spPr>
            <a:xfrm>
              <a:off x="0" y="0"/>
              <a:ext cx="5433327" cy="497026"/>
            </a:xfrm>
            <a:custGeom>
              <a:avLst/>
              <a:gdLst/>
              <a:ahLst/>
              <a:cxnLst/>
              <a:rect l="l" t="t" r="r" b="b"/>
              <a:pathLst>
                <a:path w="5433327" h="497026">
                  <a:moveTo>
                    <a:pt x="0" y="0"/>
                  </a:moveTo>
                  <a:lnTo>
                    <a:pt x="5433327" y="0"/>
                  </a:lnTo>
                  <a:lnTo>
                    <a:pt x="5433327" y="497026"/>
                  </a:lnTo>
                  <a:lnTo>
                    <a:pt x="0" y="497026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26" name="TextBox 26"/>
            <p:cNvSpPr txBox="1"/>
            <p:nvPr/>
          </p:nvSpPr>
          <p:spPr>
            <a:xfrm>
              <a:off x="0" y="85725"/>
              <a:ext cx="5433327" cy="411301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1704296" y="8796543"/>
            <a:ext cx="3662064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Г .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3840160" y="8900950"/>
            <a:ext cx="13173121" cy="828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74"/>
              </a:lnSpc>
              <a:spcBef>
                <a:spcPct val="0"/>
              </a:spcBef>
            </a:pPr>
            <a:r>
              <a:rPr lang="en-US" sz="2499" spc="149">
                <a:solidFill>
                  <a:srgbClr val="2B2B2B"/>
                </a:solidFill>
                <a:latin typeface="Days Medium"/>
              </a:rPr>
              <a:t>Класть телефоны и планшеты под подушку, одеяло или на батарею (радиатор) отопления.</a:t>
            </a:r>
          </a:p>
        </p:txBody>
      </p:sp>
      <p:pic>
        <p:nvPicPr>
          <p:cNvPr id="29" name="Рисунок 28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580611" y="8795080"/>
            <a:ext cx="1308773" cy="1355207"/>
          </a:xfrm>
          <a:prstGeom prst="rect">
            <a:avLst/>
          </a:prstGeom>
        </p:spPr>
      </p:pic>
      <p:grpSp>
        <p:nvGrpSpPr>
          <p:cNvPr id="33" name="Group 3"/>
          <p:cNvGrpSpPr/>
          <p:nvPr/>
        </p:nvGrpSpPr>
        <p:grpSpPr>
          <a:xfrm>
            <a:off x="15381217" y="627655"/>
            <a:ext cx="3264128" cy="802090"/>
            <a:chOff x="0" y="0"/>
            <a:chExt cx="859688" cy="211250"/>
          </a:xfrm>
        </p:grpSpPr>
        <p:sp>
          <p:nvSpPr>
            <p:cNvPr id="34" name="Freeform 4"/>
            <p:cNvSpPr/>
            <p:nvPr/>
          </p:nvSpPr>
          <p:spPr>
            <a:xfrm>
              <a:off x="0" y="0"/>
              <a:ext cx="859688" cy="211250"/>
            </a:xfrm>
            <a:custGeom>
              <a:avLst/>
              <a:gdLst/>
              <a:ahLst/>
              <a:cxnLst/>
              <a:rect l="l" t="t" r="r" b="b"/>
              <a:pathLst>
                <a:path w="859688" h="211250">
                  <a:moveTo>
                    <a:pt x="105625" y="0"/>
                  </a:moveTo>
                  <a:lnTo>
                    <a:pt x="754063" y="0"/>
                  </a:lnTo>
                  <a:cubicBezTo>
                    <a:pt x="812398" y="0"/>
                    <a:pt x="859688" y="47290"/>
                    <a:pt x="859688" y="105625"/>
                  </a:cubicBezTo>
                  <a:lnTo>
                    <a:pt x="859688" y="105625"/>
                  </a:lnTo>
                  <a:cubicBezTo>
                    <a:pt x="859688" y="163960"/>
                    <a:pt x="812398" y="211250"/>
                    <a:pt x="754063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solidFill>
              <a:srgbClr val="7B3B9D"/>
            </a:solidFill>
          </p:spPr>
        </p:sp>
        <p:sp>
          <p:nvSpPr>
            <p:cNvPr id="35" name="TextBox 5"/>
            <p:cNvSpPr txBox="1"/>
            <p:nvPr/>
          </p:nvSpPr>
          <p:spPr>
            <a:xfrm>
              <a:off x="0" y="0"/>
              <a:ext cx="859688" cy="211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ПОЖАР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26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7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8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9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6" name="Freeform 6"/>
          <p:cNvSpPr/>
          <p:nvPr/>
        </p:nvSpPr>
        <p:spPr>
          <a:xfrm flipH="1">
            <a:off x="-917966" y="-847968"/>
            <a:ext cx="3057281" cy="2751553"/>
          </a:xfrm>
          <a:custGeom>
            <a:avLst/>
            <a:gdLst/>
            <a:ahLst/>
            <a:cxnLst/>
            <a:rect l="l" t="t" r="r" b="b"/>
            <a:pathLst>
              <a:path w="3057281" h="2751553">
                <a:moveTo>
                  <a:pt x="3057281" y="0"/>
                </a:moveTo>
                <a:lnTo>
                  <a:pt x="0" y="0"/>
                </a:lnTo>
                <a:lnTo>
                  <a:pt x="0" y="2751552"/>
                </a:lnTo>
                <a:lnTo>
                  <a:pt x="3057281" y="2751552"/>
                </a:lnTo>
                <a:lnTo>
                  <a:pt x="3057281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7" name="TextBox 7"/>
          <p:cNvSpPr txBox="1"/>
          <p:nvPr/>
        </p:nvSpPr>
        <p:spPr>
          <a:xfrm>
            <a:off x="13639800" y="391520"/>
            <a:ext cx="1446981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7B3B9D"/>
                </a:solidFill>
                <a:latin typeface="Days" panose="02000505050000020004" charset="0"/>
              </a:rPr>
              <a:t>40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3411200" y="4686300"/>
            <a:ext cx="3048000" cy="762000"/>
            <a:chOff x="0" y="0"/>
            <a:chExt cx="859688" cy="211250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9" name="Freeform 9"/>
            <p:cNvSpPr/>
            <p:nvPr/>
          </p:nvSpPr>
          <p:spPr>
            <a:xfrm>
              <a:off x="0" y="0"/>
              <a:ext cx="859688" cy="211250"/>
            </a:xfrm>
            <a:custGeom>
              <a:avLst/>
              <a:gdLst/>
              <a:ahLst/>
              <a:cxnLst/>
              <a:rect l="l" t="t" r="r" b="b"/>
              <a:pathLst>
                <a:path w="859688" h="211250">
                  <a:moveTo>
                    <a:pt x="105625" y="0"/>
                  </a:moveTo>
                  <a:lnTo>
                    <a:pt x="754063" y="0"/>
                  </a:lnTo>
                  <a:cubicBezTo>
                    <a:pt x="812398" y="0"/>
                    <a:pt x="859688" y="47290"/>
                    <a:pt x="859688" y="105625"/>
                  </a:cubicBezTo>
                  <a:lnTo>
                    <a:pt x="859688" y="105625"/>
                  </a:lnTo>
                  <a:cubicBezTo>
                    <a:pt x="859688" y="163960"/>
                    <a:pt x="812398" y="211250"/>
                    <a:pt x="754063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grpFill/>
          </p:spPr>
        </p:sp>
        <p:sp>
          <p:nvSpPr>
            <p:cNvPr id="10" name="TextBox 10"/>
            <p:cNvSpPr txBox="1"/>
            <p:nvPr/>
          </p:nvSpPr>
          <p:spPr>
            <a:xfrm>
              <a:off x="0" y="114300"/>
              <a:ext cx="859688" cy="9695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8969275" y="5448299"/>
            <a:ext cx="3243799" cy="691802"/>
            <a:chOff x="0" y="0"/>
            <a:chExt cx="859688" cy="211250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2" name="Freeform 12"/>
            <p:cNvSpPr/>
            <p:nvPr/>
          </p:nvSpPr>
          <p:spPr>
            <a:xfrm>
              <a:off x="0" y="0"/>
              <a:ext cx="859688" cy="211250"/>
            </a:xfrm>
            <a:custGeom>
              <a:avLst/>
              <a:gdLst/>
              <a:ahLst/>
              <a:cxnLst/>
              <a:rect l="l" t="t" r="r" b="b"/>
              <a:pathLst>
                <a:path w="859688" h="211250">
                  <a:moveTo>
                    <a:pt x="105625" y="0"/>
                  </a:moveTo>
                  <a:lnTo>
                    <a:pt x="754063" y="0"/>
                  </a:lnTo>
                  <a:cubicBezTo>
                    <a:pt x="812398" y="0"/>
                    <a:pt x="859688" y="47290"/>
                    <a:pt x="859688" y="105625"/>
                  </a:cubicBezTo>
                  <a:lnTo>
                    <a:pt x="859688" y="105625"/>
                  </a:lnTo>
                  <a:cubicBezTo>
                    <a:pt x="859688" y="163960"/>
                    <a:pt x="812398" y="211250"/>
                    <a:pt x="754063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grpFill/>
          </p:spPr>
        </p:sp>
        <p:sp>
          <p:nvSpPr>
            <p:cNvPr id="13" name="TextBox 13"/>
            <p:cNvSpPr txBox="1"/>
            <p:nvPr/>
          </p:nvSpPr>
          <p:spPr>
            <a:xfrm>
              <a:off x="0" y="114300"/>
              <a:ext cx="859688" cy="9695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013123" y="6280851"/>
            <a:ext cx="3721677" cy="661340"/>
            <a:chOff x="0" y="0"/>
            <a:chExt cx="981566" cy="211250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5" name="Freeform 15"/>
            <p:cNvSpPr/>
            <p:nvPr/>
          </p:nvSpPr>
          <p:spPr>
            <a:xfrm>
              <a:off x="0" y="0"/>
              <a:ext cx="981566" cy="211250"/>
            </a:xfrm>
            <a:custGeom>
              <a:avLst/>
              <a:gdLst/>
              <a:ahLst/>
              <a:cxnLst/>
              <a:rect l="l" t="t" r="r" b="b"/>
              <a:pathLst>
                <a:path w="981566" h="211250">
                  <a:moveTo>
                    <a:pt x="105625" y="0"/>
                  </a:moveTo>
                  <a:lnTo>
                    <a:pt x="875941" y="0"/>
                  </a:lnTo>
                  <a:cubicBezTo>
                    <a:pt x="934276" y="0"/>
                    <a:pt x="981566" y="47290"/>
                    <a:pt x="981566" y="105625"/>
                  </a:cubicBezTo>
                  <a:lnTo>
                    <a:pt x="981566" y="105625"/>
                  </a:lnTo>
                  <a:cubicBezTo>
                    <a:pt x="981566" y="163960"/>
                    <a:pt x="934276" y="211250"/>
                    <a:pt x="875941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grpFill/>
          </p:spPr>
        </p:sp>
        <p:sp>
          <p:nvSpPr>
            <p:cNvPr id="16" name="TextBox 16"/>
            <p:cNvSpPr txBox="1"/>
            <p:nvPr/>
          </p:nvSpPr>
          <p:spPr>
            <a:xfrm>
              <a:off x="0" y="114300"/>
              <a:ext cx="981566" cy="9695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8775828" y="6974525"/>
            <a:ext cx="4072042" cy="749153"/>
            <a:chOff x="0" y="0"/>
            <a:chExt cx="981566" cy="211250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8" name="Freeform 18"/>
            <p:cNvSpPr/>
            <p:nvPr/>
          </p:nvSpPr>
          <p:spPr>
            <a:xfrm>
              <a:off x="0" y="0"/>
              <a:ext cx="981566" cy="211250"/>
            </a:xfrm>
            <a:custGeom>
              <a:avLst/>
              <a:gdLst/>
              <a:ahLst/>
              <a:cxnLst/>
              <a:rect l="l" t="t" r="r" b="b"/>
              <a:pathLst>
                <a:path w="981566" h="211250">
                  <a:moveTo>
                    <a:pt x="105625" y="0"/>
                  </a:moveTo>
                  <a:lnTo>
                    <a:pt x="875941" y="0"/>
                  </a:lnTo>
                  <a:cubicBezTo>
                    <a:pt x="934276" y="0"/>
                    <a:pt x="981566" y="47290"/>
                    <a:pt x="981566" y="105625"/>
                  </a:cubicBezTo>
                  <a:lnTo>
                    <a:pt x="981566" y="105625"/>
                  </a:lnTo>
                  <a:cubicBezTo>
                    <a:pt x="981566" y="163960"/>
                    <a:pt x="934276" y="211250"/>
                    <a:pt x="875941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grpFill/>
          </p:spPr>
        </p:sp>
        <p:sp>
          <p:nvSpPr>
            <p:cNvPr id="19" name="TextBox 19"/>
            <p:cNvSpPr txBox="1"/>
            <p:nvPr/>
          </p:nvSpPr>
          <p:spPr>
            <a:xfrm>
              <a:off x="0" y="114300"/>
              <a:ext cx="981566" cy="9695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pic>
        <p:nvPicPr>
          <p:cNvPr id="21" name="Рисунок 20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grpSp>
        <p:nvGrpSpPr>
          <p:cNvPr id="22" name="Group 3"/>
          <p:cNvGrpSpPr/>
          <p:nvPr/>
        </p:nvGrpSpPr>
        <p:grpSpPr>
          <a:xfrm>
            <a:off x="15381217" y="627655"/>
            <a:ext cx="3264128" cy="802090"/>
            <a:chOff x="0" y="0"/>
            <a:chExt cx="859688" cy="211250"/>
          </a:xfrm>
        </p:grpSpPr>
        <p:sp>
          <p:nvSpPr>
            <p:cNvPr id="23" name="Freeform 4"/>
            <p:cNvSpPr/>
            <p:nvPr/>
          </p:nvSpPr>
          <p:spPr>
            <a:xfrm>
              <a:off x="0" y="0"/>
              <a:ext cx="859688" cy="211250"/>
            </a:xfrm>
            <a:custGeom>
              <a:avLst/>
              <a:gdLst/>
              <a:ahLst/>
              <a:cxnLst/>
              <a:rect l="l" t="t" r="r" b="b"/>
              <a:pathLst>
                <a:path w="859688" h="211250">
                  <a:moveTo>
                    <a:pt x="105625" y="0"/>
                  </a:moveTo>
                  <a:lnTo>
                    <a:pt x="754063" y="0"/>
                  </a:lnTo>
                  <a:cubicBezTo>
                    <a:pt x="812398" y="0"/>
                    <a:pt x="859688" y="47290"/>
                    <a:pt x="859688" y="105625"/>
                  </a:cubicBezTo>
                  <a:lnTo>
                    <a:pt x="859688" y="105625"/>
                  </a:lnTo>
                  <a:cubicBezTo>
                    <a:pt x="859688" y="163960"/>
                    <a:pt x="812398" y="211250"/>
                    <a:pt x="754063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solidFill>
              <a:srgbClr val="7B3B9D"/>
            </a:solidFill>
          </p:spPr>
        </p:sp>
        <p:sp>
          <p:nvSpPr>
            <p:cNvPr id="24" name="TextBox 5"/>
            <p:cNvSpPr txBox="1"/>
            <p:nvPr/>
          </p:nvSpPr>
          <p:spPr>
            <a:xfrm>
              <a:off x="0" y="0"/>
              <a:ext cx="859688" cy="211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ПОЖАР</a:t>
              </a:r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1028700" y="2757487"/>
            <a:ext cx="16230600" cy="47931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Чем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опасны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факторы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пожара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?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Продолжите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утверждения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  <a:p>
            <a:pPr algn="just">
              <a:lnSpc>
                <a:spcPts val="5399"/>
              </a:lnSpc>
            </a:pPr>
            <a:endParaRPr lang="en-US" sz="3999" spc="123" dirty="0">
              <a:solidFill>
                <a:srgbClr val="2B2B2B"/>
              </a:solidFill>
              <a:latin typeface="Days" panose="02000505050000020004" charset="0"/>
            </a:endParaRPr>
          </a:p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Высокая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температура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воздуха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вызывает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1)__________.</a:t>
            </a:r>
          </a:p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Загазованность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вызывает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2)___________.</a:t>
            </a:r>
          </a:p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Задымление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вызывает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3)_____________.</a:t>
            </a:r>
          </a:p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Искры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и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пламя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вызывают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4)_____________.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29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0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6" name="Freeform 6"/>
          <p:cNvSpPr/>
          <p:nvPr/>
        </p:nvSpPr>
        <p:spPr>
          <a:xfrm flipH="1">
            <a:off x="-917966" y="-847968"/>
            <a:ext cx="3057281" cy="2751553"/>
          </a:xfrm>
          <a:custGeom>
            <a:avLst/>
            <a:gdLst/>
            <a:ahLst/>
            <a:cxnLst/>
            <a:rect l="l" t="t" r="r" b="b"/>
            <a:pathLst>
              <a:path w="3057281" h="2751553">
                <a:moveTo>
                  <a:pt x="3057281" y="0"/>
                </a:moveTo>
                <a:lnTo>
                  <a:pt x="0" y="0"/>
                </a:lnTo>
                <a:lnTo>
                  <a:pt x="0" y="2751552"/>
                </a:lnTo>
                <a:lnTo>
                  <a:pt x="3057281" y="2751552"/>
                </a:lnTo>
                <a:lnTo>
                  <a:pt x="3057281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7" name="TextBox 7"/>
          <p:cNvSpPr txBox="1"/>
          <p:nvPr/>
        </p:nvSpPr>
        <p:spPr>
          <a:xfrm>
            <a:off x="13918183" y="391520"/>
            <a:ext cx="1159073" cy="985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7B3B9D"/>
                </a:solidFill>
                <a:latin typeface="Days" panose="02000505050000020004" charset="0"/>
              </a:rPr>
              <a:t>50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028700" y="4742455"/>
            <a:ext cx="3263972" cy="802090"/>
            <a:chOff x="0" y="0"/>
            <a:chExt cx="859688" cy="211250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9" name="Freeform 9"/>
            <p:cNvSpPr/>
            <p:nvPr/>
          </p:nvSpPr>
          <p:spPr>
            <a:xfrm>
              <a:off x="0" y="0"/>
              <a:ext cx="859688" cy="211250"/>
            </a:xfrm>
            <a:custGeom>
              <a:avLst/>
              <a:gdLst/>
              <a:ahLst/>
              <a:cxnLst/>
              <a:rect l="l" t="t" r="r" b="b"/>
              <a:pathLst>
                <a:path w="859688" h="211250">
                  <a:moveTo>
                    <a:pt x="105625" y="0"/>
                  </a:moveTo>
                  <a:lnTo>
                    <a:pt x="754063" y="0"/>
                  </a:lnTo>
                  <a:cubicBezTo>
                    <a:pt x="812398" y="0"/>
                    <a:pt x="859688" y="47290"/>
                    <a:pt x="859688" y="105625"/>
                  </a:cubicBezTo>
                  <a:lnTo>
                    <a:pt x="859688" y="105625"/>
                  </a:lnTo>
                  <a:cubicBezTo>
                    <a:pt x="859688" y="163960"/>
                    <a:pt x="812398" y="211250"/>
                    <a:pt x="754063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grpFill/>
          </p:spPr>
        </p:sp>
        <p:sp>
          <p:nvSpPr>
            <p:cNvPr id="10" name="TextBox 10"/>
            <p:cNvSpPr txBox="1"/>
            <p:nvPr/>
          </p:nvSpPr>
          <p:spPr>
            <a:xfrm>
              <a:off x="0" y="114300"/>
              <a:ext cx="859688" cy="9695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4495800" y="4742455"/>
            <a:ext cx="3545138" cy="802090"/>
            <a:chOff x="0" y="0"/>
            <a:chExt cx="916956" cy="211250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2" name="Freeform 12"/>
            <p:cNvSpPr/>
            <p:nvPr/>
          </p:nvSpPr>
          <p:spPr>
            <a:xfrm>
              <a:off x="0" y="0"/>
              <a:ext cx="916956" cy="211250"/>
            </a:xfrm>
            <a:custGeom>
              <a:avLst/>
              <a:gdLst/>
              <a:ahLst/>
              <a:cxnLst/>
              <a:rect l="l" t="t" r="r" b="b"/>
              <a:pathLst>
                <a:path w="916956" h="211250">
                  <a:moveTo>
                    <a:pt x="105625" y="0"/>
                  </a:moveTo>
                  <a:lnTo>
                    <a:pt x="811331" y="0"/>
                  </a:lnTo>
                  <a:cubicBezTo>
                    <a:pt x="869666" y="0"/>
                    <a:pt x="916956" y="47290"/>
                    <a:pt x="916956" y="105625"/>
                  </a:cubicBezTo>
                  <a:lnTo>
                    <a:pt x="916956" y="105625"/>
                  </a:lnTo>
                  <a:cubicBezTo>
                    <a:pt x="916956" y="163960"/>
                    <a:pt x="869666" y="211250"/>
                    <a:pt x="811331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grpFill/>
          </p:spPr>
        </p:sp>
        <p:sp>
          <p:nvSpPr>
            <p:cNvPr id="13" name="TextBox 13"/>
            <p:cNvSpPr txBox="1"/>
            <p:nvPr/>
          </p:nvSpPr>
          <p:spPr>
            <a:xfrm>
              <a:off x="0" y="114300"/>
              <a:ext cx="916956" cy="9695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900966" y="4742455"/>
            <a:ext cx="3358334" cy="802090"/>
            <a:chOff x="0" y="0"/>
            <a:chExt cx="882474" cy="211250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5" name="Freeform 15"/>
            <p:cNvSpPr/>
            <p:nvPr/>
          </p:nvSpPr>
          <p:spPr>
            <a:xfrm>
              <a:off x="0" y="0"/>
              <a:ext cx="882474" cy="211250"/>
            </a:xfrm>
            <a:custGeom>
              <a:avLst/>
              <a:gdLst/>
              <a:ahLst/>
              <a:cxnLst/>
              <a:rect l="l" t="t" r="r" b="b"/>
              <a:pathLst>
                <a:path w="882474" h="211250">
                  <a:moveTo>
                    <a:pt x="105625" y="0"/>
                  </a:moveTo>
                  <a:lnTo>
                    <a:pt x="776849" y="0"/>
                  </a:lnTo>
                  <a:cubicBezTo>
                    <a:pt x="835184" y="0"/>
                    <a:pt x="882474" y="47290"/>
                    <a:pt x="882474" y="105625"/>
                  </a:cubicBezTo>
                  <a:lnTo>
                    <a:pt x="882474" y="105625"/>
                  </a:lnTo>
                  <a:cubicBezTo>
                    <a:pt x="882474" y="163960"/>
                    <a:pt x="835184" y="211250"/>
                    <a:pt x="776849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grpFill/>
          </p:spPr>
        </p:sp>
        <p:sp>
          <p:nvSpPr>
            <p:cNvPr id="16" name="TextBox 16"/>
            <p:cNvSpPr txBox="1"/>
            <p:nvPr/>
          </p:nvSpPr>
          <p:spPr>
            <a:xfrm>
              <a:off x="0" y="114300"/>
              <a:ext cx="882474" cy="9695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028701" y="6819899"/>
            <a:ext cx="4576300" cy="704621"/>
            <a:chOff x="0" y="0"/>
            <a:chExt cx="1209815" cy="211250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8" name="Freeform 18"/>
            <p:cNvSpPr/>
            <p:nvPr/>
          </p:nvSpPr>
          <p:spPr>
            <a:xfrm>
              <a:off x="0" y="0"/>
              <a:ext cx="1209815" cy="211250"/>
            </a:xfrm>
            <a:custGeom>
              <a:avLst/>
              <a:gdLst/>
              <a:ahLst/>
              <a:cxnLst/>
              <a:rect l="l" t="t" r="r" b="b"/>
              <a:pathLst>
                <a:path w="1209815" h="211250">
                  <a:moveTo>
                    <a:pt x="85955" y="0"/>
                  </a:moveTo>
                  <a:lnTo>
                    <a:pt x="1123860" y="0"/>
                  </a:lnTo>
                  <a:cubicBezTo>
                    <a:pt x="1171332" y="0"/>
                    <a:pt x="1209815" y="38484"/>
                    <a:pt x="1209815" y="85955"/>
                  </a:cubicBezTo>
                  <a:lnTo>
                    <a:pt x="1209815" y="125295"/>
                  </a:lnTo>
                  <a:cubicBezTo>
                    <a:pt x="1209815" y="148091"/>
                    <a:pt x="1200759" y="169955"/>
                    <a:pt x="1184639" y="186074"/>
                  </a:cubicBezTo>
                  <a:cubicBezTo>
                    <a:pt x="1168520" y="202194"/>
                    <a:pt x="1146657" y="211250"/>
                    <a:pt x="1123860" y="211250"/>
                  </a:cubicBezTo>
                  <a:lnTo>
                    <a:pt x="85955" y="211250"/>
                  </a:lnTo>
                  <a:cubicBezTo>
                    <a:pt x="63159" y="211250"/>
                    <a:pt x="41296" y="202194"/>
                    <a:pt x="25176" y="186074"/>
                  </a:cubicBezTo>
                  <a:cubicBezTo>
                    <a:pt x="9056" y="169955"/>
                    <a:pt x="0" y="148091"/>
                    <a:pt x="0" y="125295"/>
                  </a:cubicBezTo>
                  <a:lnTo>
                    <a:pt x="0" y="85955"/>
                  </a:lnTo>
                  <a:cubicBezTo>
                    <a:pt x="0" y="63159"/>
                    <a:pt x="9056" y="41296"/>
                    <a:pt x="25176" y="25176"/>
                  </a:cubicBezTo>
                  <a:cubicBezTo>
                    <a:pt x="41296" y="9056"/>
                    <a:pt x="63159" y="0"/>
                    <a:pt x="85955" y="0"/>
                  </a:cubicBezTo>
                  <a:close/>
                </a:path>
              </a:pathLst>
            </a:custGeom>
            <a:grpFill/>
          </p:spPr>
        </p:sp>
        <p:sp>
          <p:nvSpPr>
            <p:cNvPr id="19" name="TextBox 19"/>
            <p:cNvSpPr txBox="1"/>
            <p:nvPr/>
          </p:nvSpPr>
          <p:spPr>
            <a:xfrm>
              <a:off x="0" y="114300"/>
              <a:ext cx="1209815" cy="9695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4952999" y="8164004"/>
            <a:ext cx="6122195" cy="681866"/>
            <a:chOff x="0" y="0"/>
            <a:chExt cx="1629157" cy="211250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1" name="Freeform 21"/>
            <p:cNvSpPr/>
            <p:nvPr/>
          </p:nvSpPr>
          <p:spPr>
            <a:xfrm>
              <a:off x="0" y="0"/>
              <a:ext cx="1629157" cy="211250"/>
            </a:xfrm>
            <a:custGeom>
              <a:avLst/>
              <a:gdLst/>
              <a:ahLst/>
              <a:cxnLst/>
              <a:rect l="l" t="t" r="r" b="b"/>
              <a:pathLst>
                <a:path w="1629157" h="211250">
                  <a:moveTo>
                    <a:pt x="63831" y="0"/>
                  </a:moveTo>
                  <a:lnTo>
                    <a:pt x="1565326" y="0"/>
                  </a:lnTo>
                  <a:cubicBezTo>
                    <a:pt x="1600579" y="0"/>
                    <a:pt x="1629157" y="28578"/>
                    <a:pt x="1629157" y="63831"/>
                  </a:cubicBezTo>
                  <a:lnTo>
                    <a:pt x="1629157" y="147419"/>
                  </a:lnTo>
                  <a:cubicBezTo>
                    <a:pt x="1629157" y="164348"/>
                    <a:pt x="1622432" y="180584"/>
                    <a:pt x="1610462" y="192555"/>
                  </a:cubicBezTo>
                  <a:cubicBezTo>
                    <a:pt x="1598491" y="204525"/>
                    <a:pt x="1582255" y="211250"/>
                    <a:pt x="1565326" y="211250"/>
                  </a:cubicBezTo>
                  <a:lnTo>
                    <a:pt x="63831" y="211250"/>
                  </a:lnTo>
                  <a:cubicBezTo>
                    <a:pt x="46902" y="211250"/>
                    <a:pt x="30666" y="204525"/>
                    <a:pt x="18696" y="192555"/>
                  </a:cubicBezTo>
                  <a:cubicBezTo>
                    <a:pt x="6725" y="180584"/>
                    <a:pt x="0" y="164348"/>
                    <a:pt x="0" y="147419"/>
                  </a:cubicBezTo>
                  <a:lnTo>
                    <a:pt x="0" y="63831"/>
                  </a:lnTo>
                  <a:cubicBezTo>
                    <a:pt x="0" y="46902"/>
                    <a:pt x="6725" y="30666"/>
                    <a:pt x="18696" y="18696"/>
                  </a:cubicBezTo>
                  <a:cubicBezTo>
                    <a:pt x="30666" y="6725"/>
                    <a:pt x="46902" y="0"/>
                    <a:pt x="63831" y="0"/>
                  </a:cubicBezTo>
                  <a:close/>
                </a:path>
              </a:pathLst>
            </a:custGeom>
            <a:grpFill/>
          </p:spPr>
        </p:sp>
        <p:sp>
          <p:nvSpPr>
            <p:cNvPr id="22" name="TextBox 22"/>
            <p:cNvSpPr txBox="1"/>
            <p:nvPr/>
          </p:nvSpPr>
          <p:spPr>
            <a:xfrm>
              <a:off x="0" y="114300"/>
              <a:ext cx="1629157" cy="9695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pic>
        <p:nvPicPr>
          <p:cNvPr id="24" name="Рисунок 23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grpSp>
        <p:nvGrpSpPr>
          <p:cNvPr id="25" name="Group 3"/>
          <p:cNvGrpSpPr/>
          <p:nvPr/>
        </p:nvGrpSpPr>
        <p:grpSpPr>
          <a:xfrm>
            <a:off x="15381217" y="627655"/>
            <a:ext cx="3264128" cy="802090"/>
            <a:chOff x="0" y="0"/>
            <a:chExt cx="859688" cy="211250"/>
          </a:xfrm>
        </p:grpSpPr>
        <p:sp>
          <p:nvSpPr>
            <p:cNvPr id="26" name="Freeform 4"/>
            <p:cNvSpPr/>
            <p:nvPr/>
          </p:nvSpPr>
          <p:spPr>
            <a:xfrm>
              <a:off x="0" y="0"/>
              <a:ext cx="859688" cy="211250"/>
            </a:xfrm>
            <a:custGeom>
              <a:avLst/>
              <a:gdLst/>
              <a:ahLst/>
              <a:cxnLst/>
              <a:rect l="l" t="t" r="r" b="b"/>
              <a:pathLst>
                <a:path w="859688" h="211250">
                  <a:moveTo>
                    <a:pt x="105625" y="0"/>
                  </a:moveTo>
                  <a:lnTo>
                    <a:pt x="754063" y="0"/>
                  </a:lnTo>
                  <a:cubicBezTo>
                    <a:pt x="812398" y="0"/>
                    <a:pt x="859688" y="47290"/>
                    <a:pt x="859688" y="105625"/>
                  </a:cubicBezTo>
                  <a:lnTo>
                    <a:pt x="859688" y="105625"/>
                  </a:lnTo>
                  <a:cubicBezTo>
                    <a:pt x="859688" y="163960"/>
                    <a:pt x="812398" y="211250"/>
                    <a:pt x="754063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solidFill>
              <a:srgbClr val="7B3B9D"/>
            </a:solidFill>
          </p:spPr>
        </p:sp>
        <p:sp>
          <p:nvSpPr>
            <p:cNvPr id="27" name="TextBox 5"/>
            <p:cNvSpPr txBox="1"/>
            <p:nvPr/>
          </p:nvSpPr>
          <p:spPr>
            <a:xfrm>
              <a:off x="0" y="0"/>
              <a:ext cx="859688" cy="211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ПОЖАР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1028700" y="1982276"/>
            <a:ext cx="16230600" cy="75630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Дополните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алгоритм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действий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обнаружении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дыма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входной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дверью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 </a:t>
            </a:r>
          </a:p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Если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дверью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квартиры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есть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дым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из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квартиры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выходить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нужно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так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как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можно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отравиться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1)____________, 2)_____________в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пространстве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и 3)____________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выход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свежий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воздух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Уйти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дальнюю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входной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двери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комнату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закрывая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собой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все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двери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чтобы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4)_________________.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Необходимо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немедленно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сообщить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пожарным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о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происходящем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—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позвонить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пожарным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номеру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5)__________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или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________ 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вызвав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единую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службу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спасения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21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3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4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3" name="Group 3"/>
          <p:cNvGrpSpPr/>
          <p:nvPr/>
        </p:nvGrpSpPr>
        <p:grpSpPr>
          <a:xfrm>
            <a:off x="14196487" y="627655"/>
            <a:ext cx="4592122" cy="802090"/>
            <a:chOff x="0" y="0"/>
            <a:chExt cx="1209448" cy="21125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209448" cy="211250"/>
            </a:xfrm>
            <a:custGeom>
              <a:avLst/>
              <a:gdLst/>
              <a:ahLst/>
              <a:cxnLst/>
              <a:rect l="l" t="t" r="r" b="b"/>
              <a:pathLst>
                <a:path w="1209448" h="211250">
                  <a:moveTo>
                    <a:pt x="85982" y="0"/>
                  </a:moveTo>
                  <a:lnTo>
                    <a:pt x="1123466" y="0"/>
                  </a:lnTo>
                  <a:cubicBezTo>
                    <a:pt x="1170953" y="0"/>
                    <a:pt x="1209448" y="38495"/>
                    <a:pt x="1209448" y="85982"/>
                  </a:cubicBezTo>
                  <a:lnTo>
                    <a:pt x="1209448" y="125269"/>
                  </a:lnTo>
                  <a:cubicBezTo>
                    <a:pt x="1209448" y="172755"/>
                    <a:pt x="1170953" y="211250"/>
                    <a:pt x="1123466" y="211250"/>
                  </a:cubicBezTo>
                  <a:lnTo>
                    <a:pt x="85982" y="211250"/>
                  </a:lnTo>
                  <a:cubicBezTo>
                    <a:pt x="38495" y="211250"/>
                    <a:pt x="0" y="172755"/>
                    <a:pt x="0" y="125269"/>
                  </a:cubicBezTo>
                  <a:lnTo>
                    <a:pt x="0" y="85982"/>
                  </a:lnTo>
                  <a:cubicBezTo>
                    <a:pt x="0" y="38495"/>
                    <a:pt x="38495" y="0"/>
                    <a:pt x="85982" y="0"/>
                  </a:cubicBezTo>
                  <a:close/>
                </a:path>
              </a:pathLst>
            </a:custGeom>
            <a:solidFill>
              <a:srgbClr val="F39525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0"/>
              <a:ext cx="1209448" cy="211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НА ПРИРОДЕ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028700" y="1913109"/>
            <a:ext cx="16230600" cy="1333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Выберите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правильный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алгоритм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первой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помощи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тепловом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ударе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028700" y="4001669"/>
            <a:ext cx="7823610" cy="5681718"/>
            <a:chOff x="0" y="0"/>
            <a:chExt cx="2619018" cy="190200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619018" cy="1902002"/>
            </a:xfrm>
            <a:custGeom>
              <a:avLst/>
              <a:gdLst/>
              <a:ahLst/>
              <a:cxnLst/>
              <a:rect l="l" t="t" r="r" b="b"/>
              <a:pathLst>
                <a:path w="2619018" h="1902002">
                  <a:moveTo>
                    <a:pt x="0" y="0"/>
                  </a:moveTo>
                  <a:lnTo>
                    <a:pt x="2619018" y="0"/>
                  </a:lnTo>
                  <a:lnTo>
                    <a:pt x="2619018" y="1902002"/>
                  </a:lnTo>
                  <a:lnTo>
                    <a:pt x="0" y="1902002"/>
                  </a:lnTo>
                  <a:close/>
                </a:path>
              </a:pathLst>
            </a:custGeom>
            <a:solidFill>
              <a:srgbClr val="F39525">
                <a:alpha val="74902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85725"/>
              <a:ext cx="2619018" cy="181627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104110" y="6519224"/>
            <a:ext cx="1446630" cy="11028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 dirty="0" smtClean="0">
                <a:solidFill>
                  <a:srgbClr val="2B2B2B"/>
                </a:solidFill>
                <a:latin typeface="Days"/>
              </a:rPr>
              <a:t>А.</a:t>
            </a:r>
            <a:endParaRPr lang="en-US" sz="9000" spc="-738" dirty="0">
              <a:solidFill>
                <a:srgbClr val="2B2B2B"/>
              </a:solidFill>
              <a:latin typeface="Days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286000" y="4610100"/>
            <a:ext cx="6417359" cy="4360168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ts val="3374"/>
              </a:lnSpc>
            </a:pP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1.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Раздеть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пострадавшего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до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нижнего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белья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.</a:t>
            </a:r>
          </a:p>
          <a:p>
            <a:pPr algn="just">
              <a:lnSpc>
                <a:spcPts val="3374"/>
              </a:lnSpc>
            </a:pP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2.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Облить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пострадавшего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водой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или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заставить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искупаться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в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каком-либо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водоеме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.</a:t>
            </a:r>
          </a:p>
          <a:p>
            <a:pPr algn="just">
              <a:lnSpc>
                <a:spcPts val="3374"/>
              </a:lnSpc>
            </a:pP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3.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Дать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пострадавшему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выпить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горячего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.</a:t>
            </a:r>
          </a:p>
          <a:p>
            <a:pPr marL="0" lvl="0" indent="0" algn="just">
              <a:lnSpc>
                <a:spcPts val="3374"/>
              </a:lnSpc>
              <a:spcBef>
                <a:spcPct val="0"/>
              </a:spcBef>
            </a:pP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4.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Если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пострадавший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без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сознания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—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дать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ему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очнуться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самостоятельно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,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не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трогая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801601" y="391520"/>
            <a:ext cx="1159804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F39525"/>
                </a:solidFill>
                <a:latin typeface="Days" panose="02000505050000020004" charset="0"/>
              </a:rPr>
              <a:t>10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9435690" y="4001669"/>
            <a:ext cx="7823610" cy="5681718"/>
            <a:chOff x="0" y="0"/>
            <a:chExt cx="2619018" cy="1902002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619018" cy="1902002"/>
            </a:xfrm>
            <a:custGeom>
              <a:avLst/>
              <a:gdLst/>
              <a:ahLst/>
              <a:cxnLst/>
              <a:rect l="l" t="t" r="r" b="b"/>
              <a:pathLst>
                <a:path w="2619018" h="1902002">
                  <a:moveTo>
                    <a:pt x="0" y="0"/>
                  </a:moveTo>
                  <a:lnTo>
                    <a:pt x="2619018" y="0"/>
                  </a:lnTo>
                  <a:lnTo>
                    <a:pt x="2619018" y="1902002"/>
                  </a:lnTo>
                  <a:lnTo>
                    <a:pt x="0" y="1902002"/>
                  </a:lnTo>
                  <a:close/>
                </a:path>
              </a:pathLst>
            </a:custGeom>
            <a:solidFill>
              <a:srgbClr val="F39525">
                <a:alpha val="74902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15" name="TextBox 15"/>
            <p:cNvSpPr txBox="1"/>
            <p:nvPr/>
          </p:nvSpPr>
          <p:spPr>
            <a:xfrm>
              <a:off x="0" y="85725"/>
              <a:ext cx="2619018" cy="181627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9719111" y="6357706"/>
            <a:ext cx="1446630" cy="11028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 dirty="0" smtClean="0">
                <a:solidFill>
                  <a:srgbClr val="2B2B2B"/>
                </a:solidFill>
                <a:latin typeface="Days"/>
              </a:rPr>
              <a:t>Б.</a:t>
            </a:r>
            <a:endParaRPr lang="en-US" sz="9000" spc="-738" dirty="0">
              <a:solidFill>
                <a:srgbClr val="2B2B2B"/>
              </a:solidFill>
              <a:latin typeface="Days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1078983" y="5079410"/>
            <a:ext cx="5946131" cy="3488134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ts val="3374"/>
              </a:lnSpc>
            </a:pP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1.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Переместить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пострадавшего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в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прохладное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место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.</a:t>
            </a:r>
          </a:p>
          <a:p>
            <a:pPr algn="just">
              <a:lnSpc>
                <a:spcPts val="3374"/>
              </a:lnSpc>
            </a:pP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2.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Если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пострадавший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в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сознании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—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дать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выпить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прохладной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воды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.</a:t>
            </a:r>
          </a:p>
          <a:p>
            <a:pPr algn="just">
              <a:lnSpc>
                <a:spcPts val="3374"/>
              </a:lnSpc>
            </a:pP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3.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Расстегнуть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или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снять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одежду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.</a:t>
            </a:r>
          </a:p>
          <a:p>
            <a:pPr marL="0" lvl="0" indent="0" algn="just">
              <a:lnSpc>
                <a:spcPts val="3374"/>
              </a:lnSpc>
              <a:spcBef>
                <a:spcPct val="0"/>
              </a:spcBef>
            </a:pP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4.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Если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пострадавший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без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сознания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,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но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самостоятельно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дышит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—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придать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ему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устойчивое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боковое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 </a:t>
            </a:r>
            <a:r>
              <a:rPr lang="en-US" sz="2499" spc="77" dirty="0" err="1">
                <a:solidFill>
                  <a:srgbClr val="2B2B2B"/>
                </a:solidFill>
                <a:latin typeface="Days Semi-Bold"/>
              </a:rPr>
              <a:t>положение</a:t>
            </a:r>
            <a:r>
              <a:rPr lang="en-US" sz="2499" spc="77" dirty="0">
                <a:solidFill>
                  <a:srgbClr val="2B2B2B"/>
                </a:solidFill>
                <a:latin typeface="Days Semi-Bold"/>
              </a:rPr>
              <a:t>.</a:t>
            </a:r>
          </a:p>
        </p:txBody>
      </p:sp>
      <p:sp>
        <p:nvSpPr>
          <p:cNvPr id="18" name="Freeform 18"/>
          <p:cNvSpPr/>
          <p:nvPr/>
        </p:nvSpPr>
        <p:spPr>
          <a:xfrm>
            <a:off x="2035436" y="-1398722"/>
            <a:ext cx="3198742" cy="2797445"/>
          </a:xfrm>
          <a:custGeom>
            <a:avLst/>
            <a:gdLst/>
            <a:ahLst/>
            <a:cxnLst/>
            <a:rect l="l" t="t" r="r" b="b"/>
            <a:pathLst>
              <a:path w="3198742" h="2797445">
                <a:moveTo>
                  <a:pt x="0" y="0"/>
                </a:moveTo>
                <a:lnTo>
                  <a:pt x="3198742" y="0"/>
                </a:lnTo>
                <a:lnTo>
                  <a:pt x="3198742" y="2797444"/>
                </a:lnTo>
                <a:lnTo>
                  <a:pt x="0" y="2797444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pic>
        <p:nvPicPr>
          <p:cNvPr id="19" name="Рисунок 18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703305" y="8711602"/>
            <a:ext cx="1308773" cy="1355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23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4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8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9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6" name="Group 6"/>
          <p:cNvGrpSpPr/>
          <p:nvPr/>
        </p:nvGrpSpPr>
        <p:grpSpPr>
          <a:xfrm>
            <a:off x="1028700" y="7527376"/>
            <a:ext cx="7823610" cy="2156012"/>
            <a:chOff x="0" y="0"/>
            <a:chExt cx="2619018" cy="72174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619018" cy="721743"/>
            </a:xfrm>
            <a:custGeom>
              <a:avLst/>
              <a:gdLst/>
              <a:ahLst/>
              <a:cxnLst/>
              <a:rect l="l" t="t" r="r" b="b"/>
              <a:pathLst>
                <a:path w="2619018" h="721743">
                  <a:moveTo>
                    <a:pt x="0" y="0"/>
                  </a:moveTo>
                  <a:lnTo>
                    <a:pt x="2619018" y="0"/>
                  </a:lnTo>
                  <a:lnTo>
                    <a:pt x="2619018" y="721743"/>
                  </a:lnTo>
                  <a:lnTo>
                    <a:pt x="0" y="721743"/>
                  </a:lnTo>
                  <a:close/>
                </a:path>
              </a:pathLst>
            </a:custGeom>
            <a:solidFill>
              <a:srgbClr val="F39525">
                <a:alpha val="74902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85725"/>
              <a:ext cx="2619018" cy="63601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2035436" y="-1398722"/>
            <a:ext cx="3198742" cy="2797445"/>
          </a:xfrm>
          <a:custGeom>
            <a:avLst/>
            <a:gdLst/>
            <a:ahLst/>
            <a:cxnLst/>
            <a:rect l="l" t="t" r="r" b="b"/>
            <a:pathLst>
              <a:path w="3198742" h="2797445">
                <a:moveTo>
                  <a:pt x="0" y="0"/>
                </a:moveTo>
                <a:lnTo>
                  <a:pt x="3198742" y="0"/>
                </a:lnTo>
                <a:lnTo>
                  <a:pt x="3198742" y="2797444"/>
                </a:lnTo>
                <a:lnTo>
                  <a:pt x="0" y="2797444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grpSp>
        <p:nvGrpSpPr>
          <p:cNvPr id="10" name="Group 10"/>
          <p:cNvGrpSpPr/>
          <p:nvPr/>
        </p:nvGrpSpPr>
        <p:grpSpPr>
          <a:xfrm>
            <a:off x="9435690" y="7527376"/>
            <a:ext cx="7823610" cy="2156012"/>
            <a:chOff x="0" y="0"/>
            <a:chExt cx="2619018" cy="72174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619018" cy="721743"/>
            </a:xfrm>
            <a:custGeom>
              <a:avLst/>
              <a:gdLst/>
              <a:ahLst/>
              <a:cxnLst/>
              <a:rect l="l" t="t" r="r" b="b"/>
              <a:pathLst>
                <a:path w="2619018" h="721743">
                  <a:moveTo>
                    <a:pt x="0" y="0"/>
                  </a:moveTo>
                  <a:lnTo>
                    <a:pt x="2619018" y="0"/>
                  </a:lnTo>
                  <a:lnTo>
                    <a:pt x="2619018" y="721743"/>
                  </a:lnTo>
                  <a:lnTo>
                    <a:pt x="0" y="721743"/>
                  </a:lnTo>
                  <a:close/>
                </a:path>
              </a:pathLst>
            </a:custGeom>
            <a:solidFill>
              <a:srgbClr val="F39525">
                <a:alpha val="74902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85725"/>
              <a:ext cx="2619018" cy="63601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1028700" y="1913109"/>
            <a:ext cx="16230600" cy="1333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Выберите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вид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одежды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который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следует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надевать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отправляясь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лес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Укажите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причину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312121" y="8088630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А .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758751" y="8381544"/>
            <a:ext cx="5754598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374"/>
              </a:lnSpc>
              <a:spcBef>
                <a:spcPct val="0"/>
              </a:spcBef>
            </a:pPr>
            <a:r>
              <a:rPr lang="en-US" sz="2499" spc="77">
                <a:solidFill>
                  <a:srgbClr val="2B2B2B"/>
                </a:solidFill>
                <a:latin typeface="Days Bold"/>
              </a:rPr>
              <a:t>Камуфлированная одежда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2936038" y="391520"/>
            <a:ext cx="1141571" cy="985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F39525"/>
                </a:solidFill>
                <a:latin typeface="Days" panose="02000505050000020004" charset="0"/>
              </a:rPr>
              <a:t>20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9719111" y="8088630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Б .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1165741" y="8381544"/>
            <a:ext cx="5754598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374"/>
              </a:lnSpc>
              <a:spcBef>
                <a:spcPct val="0"/>
              </a:spcBef>
            </a:pPr>
            <a:r>
              <a:rPr lang="en-US" sz="2499" spc="77">
                <a:solidFill>
                  <a:srgbClr val="2B2B2B"/>
                </a:solidFill>
                <a:latin typeface="Days Bold"/>
              </a:rPr>
              <a:t>Яркая одежда</a:t>
            </a:r>
          </a:p>
        </p:txBody>
      </p:sp>
      <p:pic>
        <p:nvPicPr>
          <p:cNvPr id="21" name="Рисунок 20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grpSp>
        <p:nvGrpSpPr>
          <p:cNvPr id="25" name="Group 3"/>
          <p:cNvGrpSpPr/>
          <p:nvPr/>
        </p:nvGrpSpPr>
        <p:grpSpPr>
          <a:xfrm>
            <a:off x="14196487" y="627655"/>
            <a:ext cx="4592122" cy="802090"/>
            <a:chOff x="0" y="0"/>
            <a:chExt cx="1209448" cy="211250"/>
          </a:xfrm>
        </p:grpSpPr>
        <p:sp>
          <p:nvSpPr>
            <p:cNvPr id="26" name="Freeform 4"/>
            <p:cNvSpPr/>
            <p:nvPr/>
          </p:nvSpPr>
          <p:spPr>
            <a:xfrm>
              <a:off x="0" y="0"/>
              <a:ext cx="1209448" cy="211250"/>
            </a:xfrm>
            <a:custGeom>
              <a:avLst/>
              <a:gdLst/>
              <a:ahLst/>
              <a:cxnLst/>
              <a:rect l="l" t="t" r="r" b="b"/>
              <a:pathLst>
                <a:path w="1209448" h="211250">
                  <a:moveTo>
                    <a:pt x="85982" y="0"/>
                  </a:moveTo>
                  <a:lnTo>
                    <a:pt x="1123466" y="0"/>
                  </a:lnTo>
                  <a:cubicBezTo>
                    <a:pt x="1170953" y="0"/>
                    <a:pt x="1209448" y="38495"/>
                    <a:pt x="1209448" y="85982"/>
                  </a:cubicBezTo>
                  <a:lnTo>
                    <a:pt x="1209448" y="125269"/>
                  </a:lnTo>
                  <a:cubicBezTo>
                    <a:pt x="1209448" y="172755"/>
                    <a:pt x="1170953" y="211250"/>
                    <a:pt x="1123466" y="211250"/>
                  </a:cubicBezTo>
                  <a:lnTo>
                    <a:pt x="85982" y="211250"/>
                  </a:lnTo>
                  <a:cubicBezTo>
                    <a:pt x="38495" y="211250"/>
                    <a:pt x="0" y="172755"/>
                    <a:pt x="0" y="125269"/>
                  </a:cubicBezTo>
                  <a:lnTo>
                    <a:pt x="0" y="85982"/>
                  </a:lnTo>
                  <a:cubicBezTo>
                    <a:pt x="0" y="38495"/>
                    <a:pt x="38495" y="0"/>
                    <a:pt x="85982" y="0"/>
                  </a:cubicBezTo>
                  <a:close/>
                </a:path>
              </a:pathLst>
            </a:custGeom>
            <a:solidFill>
              <a:srgbClr val="F39525"/>
            </a:solidFill>
          </p:spPr>
        </p:sp>
        <p:sp>
          <p:nvSpPr>
            <p:cNvPr id="27" name="TextBox 5"/>
            <p:cNvSpPr txBox="1"/>
            <p:nvPr/>
          </p:nvSpPr>
          <p:spPr>
            <a:xfrm>
              <a:off x="0" y="0"/>
              <a:ext cx="1209448" cy="211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НА ПРИРОДЕ</a:t>
              </a: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92625" y="3595974"/>
            <a:ext cx="4092674" cy="48250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97940" y="3662591"/>
            <a:ext cx="5819775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Группа 33"/>
          <p:cNvGrpSpPr/>
          <p:nvPr/>
        </p:nvGrpSpPr>
        <p:grpSpPr>
          <a:xfrm>
            <a:off x="-769991" y="-658071"/>
            <a:ext cx="21351982" cy="11400524"/>
            <a:chOff x="-223694" y="-625179"/>
            <a:chExt cx="21351982" cy="11400524"/>
          </a:xfrm>
        </p:grpSpPr>
        <p:sp>
          <p:nvSpPr>
            <p:cNvPr id="35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6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7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8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graphicFrame>
        <p:nvGraphicFramePr>
          <p:cNvPr id="3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31462230"/>
              </p:ext>
            </p:extLst>
          </p:nvPr>
        </p:nvGraphicFramePr>
        <p:xfrm>
          <a:off x="1028700" y="3086100"/>
          <a:ext cx="16230602" cy="5133975"/>
        </p:xfrm>
        <a:graphic>
          <a:graphicData uri="http://schemas.openxmlformats.org/drawingml/2006/table">
            <a:tbl>
              <a:tblPr/>
              <a:tblGrid>
                <a:gridCol w="56838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093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093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0934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10934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10934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026795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 dirty="0" smtClean="0">
                          <a:solidFill>
                            <a:srgbClr val="DF128D"/>
                          </a:solidFill>
                          <a:latin typeface="Days" panose="02000505050000020004" charset="0"/>
                        </a:rPr>
                        <a:t>ЛИЧНАЯ БЕЗОПАСНОСТЬ</a:t>
                      </a:r>
                      <a:endParaRPr lang="en-US" sz="1100" dirty="0">
                        <a:solidFill>
                          <a:srgbClr val="DF128D"/>
                        </a:solidFill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10</a:t>
                      </a:r>
                      <a:endParaRPr lang="en-US" sz="1100" dirty="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20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30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40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50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26795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 dirty="0">
                          <a:solidFill>
                            <a:srgbClr val="DF128D"/>
                          </a:solidFill>
                          <a:latin typeface="Days" panose="02000505050000020004" charset="0"/>
                        </a:rPr>
                        <a:t>ПЕРВАЯ ПОМОЩЬ</a:t>
                      </a:r>
                      <a:endParaRPr lang="en-US" sz="1100" dirty="0">
                        <a:solidFill>
                          <a:srgbClr val="DF128D"/>
                        </a:solidFill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10</a:t>
                      </a:r>
                      <a:endParaRPr lang="en-US" sz="1100" dirty="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20</a:t>
                      </a:r>
                      <a:endParaRPr lang="en-US" sz="1100" dirty="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30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40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50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26795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DF128D"/>
                          </a:solidFill>
                          <a:latin typeface="Days" panose="02000505050000020004" charset="0"/>
                        </a:rPr>
                        <a:t>ПОЖАР</a:t>
                      </a:r>
                      <a:endParaRPr lang="en-US" sz="1100">
                        <a:solidFill>
                          <a:srgbClr val="DF128D"/>
                        </a:solidFill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10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20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30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40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50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26795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DF128D"/>
                          </a:solidFill>
                          <a:latin typeface="Days" panose="02000505050000020004" charset="0"/>
                        </a:rPr>
                        <a:t>НА ПРИРОДЕ</a:t>
                      </a:r>
                      <a:endParaRPr lang="en-US" sz="1100">
                        <a:solidFill>
                          <a:srgbClr val="DF128D"/>
                        </a:solidFill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10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20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30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40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50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26795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 dirty="0">
                          <a:solidFill>
                            <a:srgbClr val="DF128D"/>
                          </a:solidFill>
                          <a:latin typeface="Days" panose="02000505050000020004" charset="0"/>
                        </a:rPr>
                        <a:t>ВОДОЕМ</a:t>
                      </a:r>
                      <a:endParaRPr lang="en-US" sz="1100" dirty="0">
                        <a:solidFill>
                          <a:srgbClr val="DF128D"/>
                        </a:solidFill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10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20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30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40</a:t>
                      </a:r>
                      <a:endParaRPr lang="en-US" sz="110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Days" panose="02000505050000020004" charset="0"/>
                        </a:rPr>
                        <a:t>50</a:t>
                      </a:r>
                      <a:endParaRPr lang="en-US" sz="1100" dirty="0">
                        <a:latin typeface="Days" panose="02000505050000020004" charset="0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9" name="Прямоугольник 8">
            <a:hlinkClick r:id="rId40" action="ppaction://hlinksldjump"/>
          </p:cNvPr>
          <p:cNvSpPr/>
          <p:nvPr/>
        </p:nvSpPr>
        <p:spPr>
          <a:xfrm>
            <a:off x="6781800" y="3162300"/>
            <a:ext cx="1981200" cy="828000"/>
          </a:xfrm>
          <a:prstGeom prst="rect">
            <a:avLst/>
          </a:prstGeom>
          <a:solidFill>
            <a:srgbClr val="EE81C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41" action="ppaction://hlinksldjump"/>
          </p:cNvPr>
          <p:cNvSpPr/>
          <p:nvPr/>
        </p:nvSpPr>
        <p:spPr>
          <a:xfrm>
            <a:off x="8915400" y="3157394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42" action="ppaction://hlinksldjump"/>
          </p:cNvPr>
          <p:cNvSpPr/>
          <p:nvPr/>
        </p:nvSpPr>
        <p:spPr>
          <a:xfrm>
            <a:off x="11049000" y="3152488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43" action="ppaction://hlinksldjump"/>
          </p:cNvPr>
          <p:cNvSpPr/>
          <p:nvPr/>
        </p:nvSpPr>
        <p:spPr>
          <a:xfrm>
            <a:off x="13182600" y="3147582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44" action="ppaction://hlinksldjump"/>
          </p:cNvPr>
          <p:cNvSpPr/>
          <p:nvPr/>
        </p:nvSpPr>
        <p:spPr>
          <a:xfrm>
            <a:off x="15316200" y="3142676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45" action="ppaction://hlinksldjump"/>
          </p:cNvPr>
          <p:cNvSpPr/>
          <p:nvPr/>
        </p:nvSpPr>
        <p:spPr>
          <a:xfrm>
            <a:off x="6781800" y="4214191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46" action="ppaction://hlinksldjump"/>
          </p:cNvPr>
          <p:cNvSpPr/>
          <p:nvPr/>
        </p:nvSpPr>
        <p:spPr>
          <a:xfrm>
            <a:off x="8915400" y="4209285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47" action="ppaction://hlinksldjump"/>
          </p:cNvPr>
          <p:cNvSpPr/>
          <p:nvPr/>
        </p:nvSpPr>
        <p:spPr>
          <a:xfrm>
            <a:off x="11049000" y="4204379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48" action="ppaction://hlinksldjump"/>
          </p:cNvPr>
          <p:cNvSpPr/>
          <p:nvPr/>
        </p:nvSpPr>
        <p:spPr>
          <a:xfrm>
            <a:off x="13182600" y="4199473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49" action="ppaction://hlinksldjump"/>
          </p:cNvPr>
          <p:cNvSpPr/>
          <p:nvPr/>
        </p:nvSpPr>
        <p:spPr>
          <a:xfrm>
            <a:off x="15316200" y="4194567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50" action="ppaction://hlinksldjump"/>
          </p:cNvPr>
          <p:cNvSpPr/>
          <p:nvPr/>
        </p:nvSpPr>
        <p:spPr>
          <a:xfrm>
            <a:off x="6781800" y="5266082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51" action="ppaction://hlinksldjump"/>
          </p:cNvPr>
          <p:cNvSpPr/>
          <p:nvPr/>
        </p:nvSpPr>
        <p:spPr>
          <a:xfrm>
            <a:off x="8915400" y="5261176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52" action="ppaction://hlinksldjump"/>
          </p:cNvPr>
          <p:cNvSpPr/>
          <p:nvPr/>
        </p:nvSpPr>
        <p:spPr>
          <a:xfrm>
            <a:off x="11049000" y="5256270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53" action="ppaction://hlinksldjump"/>
          </p:cNvPr>
          <p:cNvSpPr/>
          <p:nvPr/>
        </p:nvSpPr>
        <p:spPr>
          <a:xfrm>
            <a:off x="13182600" y="5251364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hlinkClick r:id="rId54" action="ppaction://hlinksldjump"/>
          </p:cNvPr>
          <p:cNvSpPr/>
          <p:nvPr/>
        </p:nvSpPr>
        <p:spPr>
          <a:xfrm>
            <a:off x="15316200" y="5246458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hlinkClick r:id="rId55" action="ppaction://hlinksldjump"/>
          </p:cNvPr>
          <p:cNvSpPr/>
          <p:nvPr/>
        </p:nvSpPr>
        <p:spPr>
          <a:xfrm>
            <a:off x="6781800" y="6317973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rId56" action="ppaction://hlinksldjump"/>
          </p:cNvPr>
          <p:cNvSpPr/>
          <p:nvPr/>
        </p:nvSpPr>
        <p:spPr>
          <a:xfrm>
            <a:off x="8915400" y="6313067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hlinkClick r:id="rId57" action="ppaction://hlinksldjump"/>
          </p:cNvPr>
          <p:cNvSpPr/>
          <p:nvPr/>
        </p:nvSpPr>
        <p:spPr>
          <a:xfrm>
            <a:off x="11049000" y="6308161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r:id="rId58" action="ppaction://hlinksldjump"/>
          </p:cNvPr>
          <p:cNvSpPr/>
          <p:nvPr/>
        </p:nvSpPr>
        <p:spPr>
          <a:xfrm>
            <a:off x="13182600" y="6303255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hlinkClick r:id="rId59" action="ppaction://hlinksldjump"/>
          </p:cNvPr>
          <p:cNvSpPr/>
          <p:nvPr/>
        </p:nvSpPr>
        <p:spPr>
          <a:xfrm>
            <a:off x="15316200" y="6298349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hlinkClick r:id="rId60" action="ppaction://hlinksldjump"/>
          </p:cNvPr>
          <p:cNvSpPr/>
          <p:nvPr/>
        </p:nvSpPr>
        <p:spPr>
          <a:xfrm>
            <a:off x="6781800" y="7369864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hlinkClick r:id="rId61" action="ppaction://hlinksldjump"/>
          </p:cNvPr>
          <p:cNvSpPr/>
          <p:nvPr/>
        </p:nvSpPr>
        <p:spPr>
          <a:xfrm>
            <a:off x="8915400" y="7364958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hlinkClick r:id="rId62" action="ppaction://hlinksldjump"/>
          </p:cNvPr>
          <p:cNvSpPr/>
          <p:nvPr/>
        </p:nvSpPr>
        <p:spPr>
          <a:xfrm>
            <a:off x="11049000" y="7360052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hlinkClick r:id="rId63" action="ppaction://hlinksldjump"/>
          </p:cNvPr>
          <p:cNvSpPr/>
          <p:nvPr/>
        </p:nvSpPr>
        <p:spPr>
          <a:xfrm>
            <a:off x="13182600" y="7355146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hlinkClick r:id="rId64" action="ppaction://hlinksldjump"/>
          </p:cNvPr>
          <p:cNvSpPr/>
          <p:nvPr/>
        </p:nvSpPr>
        <p:spPr>
          <a:xfrm>
            <a:off x="15316200" y="7350240"/>
            <a:ext cx="1981200" cy="82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Freeform 19"/>
          <p:cNvSpPr/>
          <p:nvPr/>
        </p:nvSpPr>
        <p:spPr>
          <a:xfrm>
            <a:off x="346605" y="-1645931"/>
            <a:ext cx="4278147" cy="4114800"/>
          </a:xfrm>
          <a:custGeom>
            <a:avLst/>
            <a:gdLst/>
            <a:ahLst/>
            <a:cxnLst/>
            <a:rect l="l" t="t" r="r" b="b"/>
            <a:pathLst>
              <a:path w="4278147" h="4114800">
                <a:moveTo>
                  <a:pt x="0" y="0"/>
                </a:moveTo>
                <a:lnTo>
                  <a:pt x="4278148" y="0"/>
                </a:lnTo>
                <a:lnTo>
                  <a:pt x="427814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5" cstate="print">
              <a:extLst>
                <a:ext uri="{96DAC541-7B7A-43D3-8B79-37D633B846F1}">
                  <asvg:svgBlip xmlns="" xmlns:asvg="http://schemas.microsoft.com/office/drawing/2016/SVG/main" r:embed="rId29"/>
                </a:ext>
              </a:extLst>
            </a:blip>
            <a:stretch>
              <a:fillRect/>
            </a:stretch>
          </a:blipFill>
        </p:spPr>
      </p:sp>
      <p:sp>
        <p:nvSpPr>
          <p:cNvPr id="40" name="Freeform 25"/>
          <p:cNvSpPr/>
          <p:nvPr/>
        </p:nvSpPr>
        <p:spPr>
          <a:xfrm rot="18166665">
            <a:off x="14998795" y="8352675"/>
            <a:ext cx="2625320" cy="3177577"/>
          </a:xfrm>
          <a:custGeom>
            <a:avLst/>
            <a:gdLst/>
            <a:ahLst/>
            <a:cxnLst/>
            <a:rect l="l" t="t" r="r" b="b"/>
            <a:pathLst>
              <a:path w="3808060" h="4114800">
                <a:moveTo>
                  <a:pt x="0" y="0"/>
                </a:moveTo>
                <a:lnTo>
                  <a:pt x="3808060" y="0"/>
                </a:lnTo>
                <a:lnTo>
                  <a:pt x="380806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6" cstate="print">
              <a:extLst>
                <a:ext uri="{96DAC541-7B7A-43D3-8B79-37D633B846F1}">
                  <asvg:svgBlip xmlns="" xmlns:asvg="http://schemas.microsoft.com/office/drawing/2016/SVG/main" r:embed="rId67"/>
                </a:ext>
              </a:extLst>
            </a:blip>
            <a:stretch>
              <a:fillRect/>
            </a:stretch>
          </a:blipFill>
        </p:spPr>
      </p:sp>
      <p:sp>
        <p:nvSpPr>
          <p:cNvPr id="41" name="Freeform 21"/>
          <p:cNvSpPr/>
          <p:nvPr/>
        </p:nvSpPr>
        <p:spPr>
          <a:xfrm rot="15229275">
            <a:off x="10905301" y="-2082404"/>
            <a:ext cx="3837986" cy="4114800"/>
          </a:xfrm>
          <a:custGeom>
            <a:avLst/>
            <a:gdLst/>
            <a:ahLst/>
            <a:cxnLst/>
            <a:rect l="l" t="t" r="r" b="b"/>
            <a:pathLst>
              <a:path w="3837986" h="4114800">
                <a:moveTo>
                  <a:pt x="0" y="0"/>
                </a:moveTo>
                <a:lnTo>
                  <a:pt x="3837986" y="0"/>
                </a:lnTo>
                <a:lnTo>
                  <a:pt x="383798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8" cstate="print">
              <a:extLst>
                <a:ext uri="{96DAC541-7B7A-43D3-8B79-37D633B846F1}">
                  <asvg:svgBlip xmlns="" xmlns:asvg="http://schemas.microsoft.com/office/drawing/2016/SVG/main" r:embed="rId3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Группа 37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39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0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1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2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3" name="Group 3"/>
          <p:cNvGrpSpPr/>
          <p:nvPr/>
        </p:nvGrpSpPr>
        <p:grpSpPr>
          <a:xfrm>
            <a:off x="503297" y="4174072"/>
            <a:ext cx="5128749" cy="1938856"/>
            <a:chOff x="0" y="0"/>
            <a:chExt cx="1716891" cy="64904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716891" cy="649048"/>
            </a:xfrm>
            <a:custGeom>
              <a:avLst/>
              <a:gdLst/>
              <a:ahLst/>
              <a:cxnLst/>
              <a:rect l="l" t="t" r="r" b="b"/>
              <a:pathLst>
                <a:path w="1716891" h="649048">
                  <a:moveTo>
                    <a:pt x="0" y="0"/>
                  </a:moveTo>
                  <a:lnTo>
                    <a:pt x="1716891" y="0"/>
                  </a:lnTo>
                  <a:lnTo>
                    <a:pt x="1716891" y="649048"/>
                  </a:lnTo>
                  <a:lnTo>
                    <a:pt x="0" y="649048"/>
                  </a:lnTo>
                  <a:close/>
                </a:path>
              </a:pathLst>
            </a:custGeom>
            <a:solidFill>
              <a:srgbClr val="FFAF1F">
                <a:alpha val="74902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85725"/>
              <a:ext cx="1716891" cy="5633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579625" y="4174072"/>
            <a:ext cx="5128749" cy="1938856"/>
            <a:chOff x="0" y="0"/>
            <a:chExt cx="1716891" cy="64904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716891" cy="649048"/>
            </a:xfrm>
            <a:custGeom>
              <a:avLst/>
              <a:gdLst/>
              <a:ahLst/>
              <a:cxnLst/>
              <a:rect l="l" t="t" r="r" b="b"/>
              <a:pathLst>
                <a:path w="1716891" h="649048">
                  <a:moveTo>
                    <a:pt x="0" y="0"/>
                  </a:moveTo>
                  <a:lnTo>
                    <a:pt x="1716891" y="0"/>
                  </a:lnTo>
                  <a:lnTo>
                    <a:pt x="1716891" y="649048"/>
                  </a:lnTo>
                  <a:lnTo>
                    <a:pt x="0" y="649048"/>
                  </a:lnTo>
                  <a:close/>
                </a:path>
              </a:pathLst>
            </a:custGeom>
            <a:solidFill>
              <a:srgbClr val="FFAF1F">
                <a:alpha val="74902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85725"/>
              <a:ext cx="1716891" cy="5633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2655954" y="4174072"/>
            <a:ext cx="5128749" cy="1938856"/>
            <a:chOff x="0" y="0"/>
            <a:chExt cx="1716891" cy="649048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716891" cy="649048"/>
            </a:xfrm>
            <a:custGeom>
              <a:avLst/>
              <a:gdLst/>
              <a:ahLst/>
              <a:cxnLst/>
              <a:rect l="l" t="t" r="r" b="b"/>
              <a:pathLst>
                <a:path w="1716891" h="649048">
                  <a:moveTo>
                    <a:pt x="0" y="0"/>
                  </a:moveTo>
                  <a:lnTo>
                    <a:pt x="1716891" y="0"/>
                  </a:lnTo>
                  <a:lnTo>
                    <a:pt x="1716891" y="649048"/>
                  </a:lnTo>
                  <a:lnTo>
                    <a:pt x="0" y="649048"/>
                  </a:lnTo>
                  <a:close/>
                </a:path>
              </a:pathLst>
            </a:custGeom>
            <a:solidFill>
              <a:srgbClr val="FFAF1F">
                <a:alpha val="74902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11" name="TextBox 11"/>
            <p:cNvSpPr txBox="1"/>
            <p:nvPr/>
          </p:nvSpPr>
          <p:spPr>
            <a:xfrm>
              <a:off x="0" y="85725"/>
              <a:ext cx="1716891" cy="5633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3541461" y="6655853"/>
            <a:ext cx="5128749" cy="1938856"/>
            <a:chOff x="0" y="0"/>
            <a:chExt cx="1716891" cy="649048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716891" cy="649048"/>
            </a:xfrm>
            <a:custGeom>
              <a:avLst/>
              <a:gdLst/>
              <a:ahLst/>
              <a:cxnLst/>
              <a:rect l="l" t="t" r="r" b="b"/>
              <a:pathLst>
                <a:path w="1716891" h="649048">
                  <a:moveTo>
                    <a:pt x="0" y="0"/>
                  </a:moveTo>
                  <a:lnTo>
                    <a:pt x="1716891" y="0"/>
                  </a:lnTo>
                  <a:lnTo>
                    <a:pt x="1716891" y="649048"/>
                  </a:lnTo>
                  <a:lnTo>
                    <a:pt x="0" y="649048"/>
                  </a:lnTo>
                  <a:close/>
                </a:path>
              </a:pathLst>
            </a:custGeom>
            <a:solidFill>
              <a:srgbClr val="FFAF1F">
                <a:alpha val="74902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14" name="TextBox 14"/>
            <p:cNvSpPr txBox="1"/>
            <p:nvPr/>
          </p:nvSpPr>
          <p:spPr>
            <a:xfrm>
              <a:off x="0" y="85725"/>
              <a:ext cx="1716891" cy="5633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617790" y="6655853"/>
            <a:ext cx="5128749" cy="1938856"/>
            <a:chOff x="0" y="0"/>
            <a:chExt cx="1716891" cy="64904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716891" cy="649048"/>
            </a:xfrm>
            <a:custGeom>
              <a:avLst/>
              <a:gdLst/>
              <a:ahLst/>
              <a:cxnLst/>
              <a:rect l="l" t="t" r="r" b="b"/>
              <a:pathLst>
                <a:path w="1716891" h="649048">
                  <a:moveTo>
                    <a:pt x="0" y="0"/>
                  </a:moveTo>
                  <a:lnTo>
                    <a:pt x="1716891" y="0"/>
                  </a:lnTo>
                  <a:lnTo>
                    <a:pt x="1716891" y="649048"/>
                  </a:lnTo>
                  <a:lnTo>
                    <a:pt x="0" y="649048"/>
                  </a:lnTo>
                  <a:close/>
                </a:path>
              </a:pathLst>
            </a:custGeom>
            <a:solidFill>
              <a:srgbClr val="FFAF1F">
                <a:alpha val="74902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85725"/>
              <a:ext cx="1716891" cy="5633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890597" y="4489132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А 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028700" y="1733397"/>
            <a:ext cx="16230600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buNone/>
            </a:pPr>
            <a:r>
              <a:rPr lang="ru-RU" sz="4000" dirty="0">
                <a:latin typeface="Days" panose="02000505050000020004" pitchFamily="2" charset="0"/>
              </a:rPr>
              <a:t>Выберите 3 правила поведения в чрезвычайной ситуации в природной среде: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6966925" y="4489132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Б .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043254" y="4489132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В .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3928761" y="6970913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Г .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0005089" y="6970913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Д .</a:t>
            </a:r>
          </a:p>
        </p:txBody>
      </p:sp>
      <p:sp>
        <p:nvSpPr>
          <p:cNvPr id="24" name="Freeform 24"/>
          <p:cNvSpPr/>
          <p:nvPr/>
        </p:nvSpPr>
        <p:spPr>
          <a:xfrm>
            <a:off x="2035436" y="-1398722"/>
            <a:ext cx="3198742" cy="2797445"/>
          </a:xfrm>
          <a:custGeom>
            <a:avLst/>
            <a:gdLst/>
            <a:ahLst/>
            <a:cxnLst/>
            <a:rect l="l" t="t" r="r" b="b"/>
            <a:pathLst>
              <a:path w="3198742" h="2797445">
                <a:moveTo>
                  <a:pt x="0" y="0"/>
                </a:moveTo>
                <a:lnTo>
                  <a:pt x="3198742" y="0"/>
                </a:lnTo>
                <a:lnTo>
                  <a:pt x="3198742" y="2797444"/>
                </a:lnTo>
                <a:lnTo>
                  <a:pt x="0" y="2797444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8" name="TextBox 28"/>
          <p:cNvSpPr txBox="1"/>
          <p:nvPr/>
        </p:nvSpPr>
        <p:spPr>
          <a:xfrm>
            <a:off x="12928061" y="391520"/>
            <a:ext cx="1157526" cy="985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F39525"/>
                </a:solidFill>
                <a:latin typeface="Days" panose="02000505050000020004" charset="0"/>
              </a:rPr>
              <a:t>30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2544053" y="4919662"/>
            <a:ext cx="4216046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374"/>
              </a:lnSpc>
              <a:spcBef>
                <a:spcPct val="0"/>
              </a:spcBef>
            </a:pPr>
            <a:r>
              <a:rPr lang="en-US" sz="2499" spc="77">
                <a:solidFill>
                  <a:srgbClr val="2B2B2B"/>
                </a:solidFill>
                <a:latin typeface="Days Semi-Bold"/>
              </a:rPr>
              <a:t>будь спокоен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8620381" y="4710112"/>
            <a:ext cx="4216046" cy="828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374"/>
              </a:lnSpc>
            </a:pPr>
            <a:r>
              <a:rPr lang="en-US" sz="2499" spc="77">
                <a:solidFill>
                  <a:srgbClr val="2B2B2B"/>
                </a:solidFill>
                <a:latin typeface="Days Semi-Bold"/>
              </a:rPr>
              <a:t>выходи по </a:t>
            </a:r>
          </a:p>
          <a:p>
            <a:pPr marL="0" lvl="0" indent="0" algn="just">
              <a:lnSpc>
                <a:spcPts val="3374"/>
              </a:lnSpc>
              <a:spcBef>
                <a:spcPct val="0"/>
              </a:spcBef>
            </a:pPr>
            <a:r>
              <a:rPr lang="en-US" sz="2499" spc="77">
                <a:solidFill>
                  <a:srgbClr val="2B2B2B"/>
                </a:solidFill>
                <a:latin typeface="Days Semi-Bold"/>
              </a:rPr>
              <a:t>звериной тропе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4699434" y="4919662"/>
            <a:ext cx="4216046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374"/>
              </a:lnSpc>
              <a:spcBef>
                <a:spcPct val="0"/>
              </a:spcBef>
            </a:pPr>
            <a:r>
              <a:rPr lang="en-US" sz="2499" spc="77">
                <a:solidFill>
                  <a:srgbClr val="2B2B2B"/>
                </a:solidFill>
                <a:latin typeface="Days Semi-Bold"/>
              </a:rPr>
              <a:t>дай сигнал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5375391" y="7401443"/>
            <a:ext cx="4216046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374"/>
              </a:lnSpc>
              <a:spcBef>
                <a:spcPct val="0"/>
              </a:spcBef>
            </a:pPr>
            <a:r>
              <a:rPr lang="en-US" sz="2499" spc="77">
                <a:solidFill>
                  <a:srgbClr val="2B2B2B"/>
                </a:solidFill>
                <a:latin typeface="Days Semi-Bold"/>
              </a:rPr>
              <a:t>жди помощи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1708375" y="7401443"/>
            <a:ext cx="4216046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374"/>
              </a:lnSpc>
              <a:spcBef>
                <a:spcPct val="0"/>
              </a:spcBef>
            </a:pPr>
            <a:r>
              <a:rPr lang="en-US" sz="2499" spc="77">
                <a:solidFill>
                  <a:srgbClr val="2B2B2B"/>
                </a:solidFill>
                <a:latin typeface="Days Semi-Bold"/>
              </a:rPr>
              <a:t>ешь дикоросы</a:t>
            </a:r>
          </a:p>
        </p:txBody>
      </p:sp>
      <p:pic>
        <p:nvPicPr>
          <p:cNvPr id="34" name="Рисунок 33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grpSp>
        <p:nvGrpSpPr>
          <p:cNvPr id="35" name="Group 3"/>
          <p:cNvGrpSpPr/>
          <p:nvPr/>
        </p:nvGrpSpPr>
        <p:grpSpPr>
          <a:xfrm>
            <a:off x="14196487" y="627655"/>
            <a:ext cx="4592122" cy="802090"/>
            <a:chOff x="0" y="0"/>
            <a:chExt cx="1209448" cy="211250"/>
          </a:xfrm>
        </p:grpSpPr>
        <p:sp>
          <p:nvSpPr>
            <p:cNvPr id="36" name="Freeform 4"/>
            <p:cNvSpPr/>
            <p:nvPr/>
          </p:nvSpPr>
          <p:spPr>
            <a:xfrm>
              <a:off x="0" y="0"/>
              <a:ext cx="1209448" cy="211250"/>
            </a:xfrm>
            <a:custGeom>
              <a:avLst/>
              <a:gdLst/>
              <a:ahLst/>
              <a:cxnLst/>
              <a:rect l="l" t="t" r="r" b="b"/>
              <a:pathLst>
                <a:path w="1209448" h="211250">
                  <a:moveTo>
                    <a:pt x="85982" y="0"/>
                  </a:moveTo>
                  <a:lnTo>
                    <a:pt x="1123466" y="0"/>
                  </a:lnTo>
                  <a:cubicBezTo>
                    <a:pt x="1170953" y="0"/>
                    <a:pt x="1209448" y="38495"/>
                    <a:pt x="1209448" y="85982"/>
                  </a:cubicBezTo>
                  <a:lnTo>
                    <a:pt x="1209448" y="125269"/>
                  </a:lnTo>
                  <a:cubicBezTo>
                    <a:pt x="1209448" y="172755"/>
                    <a:pt x="1170953" y="211250"/>
                    <a:pt x="1123466" y="211250"/>
                  </a:cubicBezTo>
                  <a:lnTo>
                    <a:pt x="85982" y="211250"/>
                  </a:lnTo>
                  <a:cubicBezTo>
                    <a:pt x="38495" y="211250"/>
                    <a:pt x="0" y="172755"/>
                    <a:pt x="0" y="125269"/>
                  </a:cubicBezTo>
                  <a:lnTo>
                    <a:pt x="0" y="85982"/>
                  </a:lnTo>
                  <a:cubicBezTo>
                    <a:pt x="0" y="38495"/>
                    <a:pt x="38495" y="0"/>
                    <a:pt x="85982" y="0"/>
                  </a:cubicBezTo>
                  <a:close/>
                </a:path>
              </a:pathLst>
            </a:custGeom>
            <a:solidFill>
              <a:srgbClr val="F39525"/>
            </a:solidFill>
          </p:spPr>
        </p:sp>
        <p:sp>
          <p:nvSpPr>
            <p:cNvPr id="37" name="TextBox 5"/>
            <p:cNvSpPr txBox="1"/>
            <p:nvPr/>
          </p:nvSpPr>
          <p:spPr>
            <a:xfrm>
              <a:off x="0" y="0"/>
              <a:ext cx="1209448" cy="211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НА ПРИРОДЕ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Группа 70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72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3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4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5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" name="Freeform 3"/>
          <p:cNvSpPr/>
          <p:nvPr/>
        </p:nvSpPr>
        <p:spPr>
          <a:xfrm>
            <a:off x="2035436" y="-1398722"/>
            <a:ext cx="3198742" cy="2797445"/>
          </a:xfrm>
          <a:custGeom>
            <a:avLst/>
            <a:gdLst/>
            <a:ahLst/>
            <a:cxnLst/>
            <a:rect l="l" t="t" r="r" b="b"/>
            <a:pathLst>
              <a:path w="3198742" h="2797445">
                <a:moveTo>
                  <a:pt x="0" y="0"/>
                </a:moveTo>
                <a:lnTo>
                  <a:pt x="3198742" y="0"/>
                </a:lnTo>
                <a:lnTo>
                  <a:pt x="3198742" y="2797444"/>
                </a:lnTo>
                <a:lnTo>
                  <a:pt x="0" y="2797444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grpSp>
        <p:nvGrpSpPr>
          <p:cNvPr id="7" name="Group 7"/>
          <p:cNvGrpSpPr/>
          <p:nvPr/>
        </p:nvGrpSpPr>
        <p:grpSpPr>
          <a:xfrm>
            <a:off x="8600274" y="3454909"/>
            <a:ext cx="1087452" cy="1087452"/>
            <a:chOff x="0" y="0"/>
            <a:chExt cx="286407" cy="286407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028700" y="1733397"/>
            <a:ext cx="16230600" cy="1333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Какие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виды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непогоды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которые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могут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застать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летом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зашифрованы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кроссворде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?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1862630" y="391520"/>
            <a:ext cx="2233255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F39525"/>
                </a:solidFill>
                <a:latin typeface="Days" panose="02000505050000020004" charset="0"/>
              </a:rPr>
              <a:t>40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8600274" y="4542361"/>
            <a:ext cx="1087452" cy="1087452"/>
            <a:chOff x="0" y="0"/>
            <a:chExt cx="286407" cy="286407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14" name="TextBox 14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8600274" y="5629814"/>
            <a:ext cx="1087452" cy="1087452"/>
            <a:chOff x="0" y="0"/>
            <a:chExt cx="286407" cy="28640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8600274" y="6717266"/>
            <a:ext cx="1087452" cy="1087452"/>
            <a:chOff x="0" y="0"/>
            <a:chExt cx="286407" cy="286407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20" name="TextBox 20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8600274" y="7804718"/>
            <a:ext cx="1087452" cy="1087452"/>
            <a:chOff x="0" y="0"/>
            <a:chExt cx="286407" cy="286407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23" name="TextBox 23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8600274" y="8892170"/>
            <a:ext cx="1087452" cy="1087452"/>
            <a:chOff x="0" y="0"/>
            <a:chExt cx="286407" cy="286407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26" name="TextBox 26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7512822" y="4542361"/>
            <a:ext cx="1087452" cy="1087452"/>
            <a:chOff x="0" y="0"/>
            <a:chExt cx="286407" cy="286407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29" name="TextBox 29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9687726" y="4542361"/>
            <a:ext cx="1087452" cy="1087452"/>
            <a:chOff x="0" y="0"/>
            <a:chExt cx="286407" cy="286407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32" name="TextBox 32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10775178" y="4542361"/>
            <a:ext cx="1087452" cy="1087452"/>
            <a:chOff x="0" y="0"/>
            <a:chExt cx="286407" cy="286407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35" name="TextBox 35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9687726" y="6717266"/>
            <a:ext cx="1087452" cy="1087452"/>
            <a:chOff x="0" y="0"/>
            <a:chExt cx="286407" cy="286407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38" name="TextBox 38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10775178" y="6717266"/>
            <a:ext cx="1087452" cy="1087452"/>
            <a:chOff x="0" y="0"/>
            <a:chExt cx="286407" cy="286407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41" name="TextBox 41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11862631" y="6717266"/>
            <a:ext cx="1087452" cy="1087452"/>
            <a:chOff x="0" y="0"/>
            <a:chExt cx="286407" cy="286407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44" name="TextBox 44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2950083" y="6717266"/>
            <a:ext cx="1087452" cy="1087452"/>
            <a:chOff x="0" y="0"/>
            <a:chExt cx="286407" cy="286407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47" name="TextBox 47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5337917" y="8892170"/>
            <a:ext cx="1087452" cy="1087452"/>
            <a:chOff x="0" y="0"/>
            <a:chExt cx="286407" cy="286407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50" name="TextBox 50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6425369" y="8892170"/>
            <a:ext cx="1087452" cy="1087452"/>
            <a:chOff x="0" y="0"/>
            <a:chExt cx="286407" cy="286407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53" name="TextBox 53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7512822" y="8892170"/>
            <a:ext cx="1087452" cy="1087452"/>
            <a:chOff x="0" y="0"/>
            <a:chExt cx="286407" cy="286407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56" name="TextBox 56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9687726" y="8892170"/>
            <a:ext cx="1087452" cy="1087452"/>
            <a:chOff x="0" y="0"/>
            <a:chExt cx="286407" cy="286407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59" name="TextBox 59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10775178" y="8892170"/>
            <a:ext cx="1087452" cy="1087452"/>
            <a:chOff x="0" y="0"/>
            <a:chExt cx="286407" cy="286407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286407" cy="286407"/>
            </a:xfrm>
            <a:custGeom>
              <a:avLst/>
              <a:gdLst/>
              <a:ahLst/>
              <a:cxnLst/>
              <a:rect l="l" t="t" r="r" b="b"/>
              <a:pathLst>
                <a:path w="286407" h="286407">
                  <a:moveTo>
                    <a:pt x="0" y="0"/>
                  </a:moveTo>
                  <a:lnTo>
                    <a:pt x="286407" y="0"/>
                  </a:lnTo>
                  <a:lnTo>
                    <a:pt x="286407" y="286407"/>
                  </a:lnTo>
                  <a:lnTo>
                    <a:pt x="0" y="286407"/>
                  </a:lnTo>
                  <a:close/>
                </a:path>
              </a:pathLst>
            </a:custGeom>
            <a:solidFill>
              <a:srgbClr val="F1F0EC"/>
            </a:solidFill>
            <a:ln w="9525" cap="sq">
              <a:solidFill>
                <a:srgbClr val="F39525"/>
              </a:solidFill>
              <a:prstDash val="solid"/>
              <a:miter/>
            </a:ln>
          </p:spPr>
        </p:sp>
        <p:sp>
          <p:nvSpPr>
            <p:cNvPr id="62" name="TextBox 62"/>
            <p:cNvSpPr txBox="1"/>
            <p:nvPr/>
          </p:nvSpPr>
          <p:spPr>
            <a:xfrm>
              <a:off x="0" y="85725"/>
              <a:ext cx="286407" cy="2006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63" name="TextBox 63"/>
          <p:cNvSpPr txBox="1"/>
          <p:nvPr/>
        </p:nvSpPr>
        <p:spPr>
          <a:xfrm>
            <a:off x="7162800" y="4972589"/>
            <a:ext cx="307174" cy="657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>
                <a:solidFill>
                  <a:srgbClr val="2B2B2B"/>
                </a:solidFill>
                <a:latin typeface="Days Semi-Bold"/>
              </a:rPr>
              <a:t>1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8990413" y="2905534"/>
            <a:ext cx="307174" cy="657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>
                <a:solidFill>
                  <a:srgbClr val="2B2B2B"/>
                </a:solidFill>
                <a:latin typeface="Days Semi-Bold"/>
              </a:rPr>
              <a:t>2</a:t>
            </a:r>
          </a:p>
        </p:txBody>
      </p:sp>
      <p:sp>
        <p:nvSpPr>
          <p:cNvPr id="65" name="TextBox 65"/>
          <p:cNvSpPr txBox="1"/>
          <p:nvPr/>
        </p:nvSpPr>
        <p:spPr>
          <a:xfrm>
            <a:off x="8182112" y="7147493"/>
            <a:ext cx="307174" cy="657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>
                <a:solidFill>
                  <a:srgbClr val="2B2B2B"/>
                </a:solidFill>
                <a:latin typeface="Days Semi-Bold"/>
              </a:rPr>
              <a:t>3</a:t>
            </a:r>
          </a:p>
        </p:txBody>
      </p:sp>
      <p:sp>
        <p:nvSpPr>
          <p:cNvPr id="66" name="TextBox 66"/>
          <p:cNvSpPr txBox="1"/>
          <p:nvPr/>
        </p:nvSpPr>
        <p:spPr>
          <a:xfrm>
            <a:off x="4927004" y="9322398"/>
            <a:ext cx="307174" cy="657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>
                <a:solidFill>
                  <a:srgbClr val="2B2B2B"/>
                </a:solidFill>
                <a:latin typeface="Days Semi-Bold"/>
              </a:rPr>
              <a:t>4</a:t>
            </a:r>
          </a:p>
        </p:txBody>
      </p:sp>
      <p:pic>
        <p:nvPicPr>
          <p:cNvPr id="67" name="Рисунок 66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grpSp>
        <p:nvGrpSpPr>
          <p:cNvPr id="68" name="Group 3"/>
          <p:cNvGrpSpPr/>
          <p:nvPr/>
        </p:nvGrpSpPr>
        <p:grpSpPr>
          <a:xfrm>
            <a:off x="14196487" y="627655"/>
            <a:ext cx="4592122" cy="802090"/>
            <a:chOff x="0" y="0"/>
            <a:chExt cx="1209448" cy="211250"/>
          </a:xfrm>
        </p:grpSpPr>
        <p:sp>
          <p:nvSpPr>
            <p:cNvPr id="69" name="Freeform 4"/>
            <p:cNvSpPr/>
            <p:nvPr/>
          </p:nvSpPr>
          <p:spPr>
            <a:xfrm>
              <a:off x="0" y="0"/>
              <a:ext cx="1209448" cy="211250"/>
            </a:xfrm>
            <a:custGeom>
              <a:avLst/>
              <a:gdLst/>
              <a:ahLst/>
              <a:cxnLst/>
              <a:rect l="l" t="t" r="r" b="b"/>
              <a:pathLst>
                <a:path w="1209448" h="211250">
                  <a:moveTo>
                    <a:pt x="85982" y="0"/>
                  </a:moveTo>
                  <a:lnTo>
                    <a:pt x="1123466" y="0"/>
                  </a:lnTo>
                  <a:cubicBezTo>
                    <a:pt x="1170953" y="0"/>
                    <a:pt x="1209448" y="38495"/>
                    <a:pt x="1209448" y="85982"/>
                  </a:cubicBezTo>
                  <a:lnTo>
                    <a:pt x="1209448" y="125269"/>
                  </a:lnTo>
                  <a:cubicBezTo>
                    <a:pt x="1209448" y="172755"/>
                    <a:pt x="1170953" y="211250"/>
                    <a:pt x="1123466" y="211250"/>
                  </a:cubicBezTo>
                  <a:lnTo>
                    <a:pt x="85982" y="211250"/>
                  </a:lnTo>
                  <a:cubicBezTo>
                    <a:pt x="38495" y="211250"/>
                    <a:pt x="0" y="172755"/>
                    <a:pt x="0" y="125269"/>
                  </a:cubicBezTo>
                  <a:lnTo>
                    <a:pt x="0" y="85982"/>
                  </a:lnTo>
                  <a:cubicBezTo>
                    <a:pt x="0" y="38495"/>
                    <a:pt x="38495" y="0"/>
                    <a:pt x="85982" y="0"/>
                  </a:cubicBezTo>
                  <a:close/>
                </a:path>
              </a:pathLst>
            </a:custGeom>
            <a:solidFill>
              <a:srgbClr val="F39525"/>
            </a:solidFill>
          </p:spPr>
        </p:sp>
        <p:sp>
          <p:nvSpPr>
            <p:cNvPr id="70" name="TextBox 5"/>
            <p:cNvSpPr txBox="1"/>
            <p:nvPr/>
          </p:nvSpPr>
          <p:spPr>
            <a:xfrm>
              <a:off x="0" y="0"/>
              <a:ext cx="1209448" cy="211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НА ПРИРОДЕ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29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0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" name="Freeform 3"/>
          <p:cNvSpPr/>
          <p:nvPr/>
        </p:nvSpPr>
        <p:spPr>
          <a:xfrm>
            <a:off x="2035436" y="-1398722"/>
            <a:ext cx="3198742" cy="2797445"/>
          </a:xfrm>
          <a:custGeom>
            <a:avLst/>
            <a:gdLst/>
            <a:ahLst/>
            <a:cxnLst/>
            <a:rect l="l" t="t" r="r" b="b"/>
            <a:pathLst>
              <a:path w="3198742" h="2797445">
                <a:moveTo>
                  <a:pt x="0" y="0"/>
                </a:moveTo>
                <a:lnTo>
                  <a:pt x="3198742" y="0"/>
                </a:lnTo>
                <a:lnTo>
                  <a:pt x="3198742" y="2797444"/>
                </a:lnTo>
                <a:lnTo>
                  <a:pt x="0" y="2797444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7" name="TextBox 7"/>
          <p:cNvSpPr txBox="1"/>
          <p:nvPr/>
        </p:nvSpPr>
        <p:spPr>
          <a:xfrm>
            <a:off x="12927287" y="391520"/>
            <a:ext cx="1159073" cy="985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F39525"/>
                </a:solidFill>
                <a:latin typeface="Days" panose="02000505050000020004" charset="0"/>
              </a:rPr>
              <a:t>50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2658885" y="3742666"/>
            <a:ext cx="3455135" cy="802090"/>
            <a:chOff x="0" y="0"/>
            <a:chExt cx="909994" cy="2112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909994" cy="211250"/>
            </a:xfrm>
            <a:custGeom>
              <a:avLst/>
              <a:gdLst/>
              <a:ahLst/>
              <a:cxnLst/>
              <a:rect l="l" t="t" r="r" b="b"/>
              <a:pathLst>
                <a:path w="909994" h="211250">
                  <a:moveTo>
                    <a:pt x="105625" y="0"/>
                  </a:moveTo>
                  <a:lnTo>
                    <a:pt x="804369" y="0"/>
                  </a:lnTo>
                  <a:cubicBezTo>
                    <a:pt x="862704" y="0"/>
                    <a:pt x="909994" y="47290"/>
                    <a:pt x="909994" y="105625"/>
                  </a:cubicBezTo>
                  <a:lnTo>
                    <a:pt x="909994" y="105625"/>
                  </a:lnTo>
                  <a:cubicBezTo>
                    <a:pt x="909994" y="163960"/>
                    <a:pt x="862704" y="211250"/>
                    <a:pt x="804369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solidFill>
              <a:srgbClr val="F39525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114300"/>
              <a:ext cx="909994" cy="96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2658885" y="5070914"/>
            <a:ext cx="4614208" cy="802090"/>
            <a:chOff x="0" y="0"/>
            <a:chExt cx="1215265" cy="21125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15265" cy="211250"/>
            </a:xfrm>
            <a:custGeom>
              <a:avLst/>
              <a:gdLst/>
              <a:ahLst/>
              <a:cxnLst/>
              <a:rect l="l" t="t" r="r" b="b"/>
              <a:pathLst>
                <a:path w="1215265" h="211250">
                  <a:moveTo>
                    <a:pt x="85570" y="0"/>
                  </a:moveTo>
                  <a:lnTo>
                    <a:pt x="1129695" y="0"/>
                  </a:lnTo>
                  <a:cubicBezTo>
                    <a:pt x="1152389" y="0"/>
                    <a:pt x="1174154" y="9015"/>
                    <a:pt x="1190202" y="25063"/>
                  </a:cubicBezTo>
                  <a:cubicBezTo>
                    <a:pt x="1206249" y="41110"/>
                    <a:pt x="1215265" y="62875"/>
                    <a:pt x="1215265" y="85570"/>
                  </a:cubicBezTo>
                  <a:lnTo>
                    <a:pt x="1215265" y="125680"/>
                  </a:lnTo>
                  <a:cubicBezTo>
                    <a:pt x="1215265" y="148375"/>
                    <a:pt x="1206249" y="170140"/>
                    <a:pt x="1190202" y="186187"/>
                  </a:cubicBezTo>
                  <a:cubicBezTo>
                    <a:pt x="1174154" y="202235"/>
                    <a:pt x="1152389" y="211250"/>
                    <a:pt x="1129695" y="211250"/>
                  </a:cubicBezTo>
                  <a:lnTo>
                    <a:pt x="85570" y="211250"/>
                  </a:lnTo>
                  <a:cubicBezTo>
                    <a:pt x="62875" y="211250"/>
                    <a:pt x="41110" y="202235"/>
                    <a:pt x="25063" y="186187"/>
                  </a:cubicBezTo>
                  <a:cubicBezTo>
                    <a:pt x="9015" y="170140"/>
                    <a:pt x="0" y="148375"/>
                    <a:pt x="0" y="125680"/>
                  </a:cubicBezTo>
                  <a:lnTo>
                    <a:pt x="0" y="85570"/>
                  </a:lnTo>
                  <a:cubicBezTo>
                    <a:pt x="0" y="62875"/>
                    <a:pt x="9015" y="41110"/>
                    <a:pt x="25063" y="25063"/>
                  </a:cubicBezTo>
                  <a:cubicBezTo>
                    <a:pt x="41110" y="9015"/>
                    <a:pt x="62875" y="0"/>
                    <a:pt x="85570" y="0"/>
                  </a:cubicBezTo>
                  <a:close/>
                </a:path>
              </a:pathLst>
            </a:custGeom>
            <a:solidFill>
              <a:srgbClr val="F39525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114300"/>
              <a:ext cx="1215265" cy="96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3140526" y="6426561"/>
            <a:ext cx="3463481" cy="802090"/>
            <a:chOff x="0" y="0"/>
            <a:chExt cx="912192" cy="21125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912192" cy="211250"/>
            </a:xfrm>
            <a:custGeom>
              <a:avLst/>
              <a:gdLst/>
              <a:ahLst/>
              <a:cxnLst/>
              <a:rect l="l" t="t" r="r" b="b"/>
              <a:pathLst>
                <a:path w="912192" h="211250">
                  <a:moveTo>
                    <a:pt x="105625" y="0"/>
                  </a:moveTo>
                  <a:lnTo>
                    <a:pt x="806567" y="0"/>
                  </a:lnTo>
                  <a:cubicBezTo>
                    <a:pt x="864903" y="0"/>
                    <a:pt x="912192" y="47290"/>
                    <a:pt x="912192" y="105625"/>
                  </a:cubicBezTo>
                  <a:lnTo>
                    <a:pt x="912192" y="105625"/>
                  </a:lnTo>
                  <a:cubicBezTo>
                    <a:pt x="912192" y="163960"/>
                    <a:pt x="864903" y="211250"/>
                    <a:pt x="806567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solidFill>
              <a:srgbClr val="F39525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114300"/>
              <a:ext cx="912192" cy="96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028700" y="7811883"/>
            <a:ext cx="3463481" cy="802090"/>
            <a:chOff x="0" y="0"/>
            <a:chExt cx="912192" cy="21125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912192" cy="211250"/>
            </a:xfrm>
            <a:custGeom>
              <a:avLst/>
              <a:gdLst/>
              <a:ahLst/>
              <a:cxnLst/>
              <a:rect l="l" t="t" r="r" b="b"/>
              <a:pathLst>
                <a:path w="912192" h="211250">
                  <a:moveTo>
                    <a:pt x="105625" y="0"/>
                  </a:moveTo>
                  <a:lnTo>
                    <a:pt x="806567" y="0"/>
                  </a:lnTo>
                  <a:cubicBezTo>
                    <a:pt x="864903" y="0"/>
                    <a:pt x="912192" y="47290"/>
                    <a:pt x="912192" y="105625"/>
                  </a:cubicBezTo>
                  <a:lnTo>
                    <a:pt x="912192" y="105625"/>
                  </a:lnTo>
                  <a:cubicBezTo>
                    <a:pt x="912192" y="163960"/>
                    <a:pt x="864903" y="211250"/>
                    <a:pt x="806567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solidFill>
              <a:srgbClr val="F39525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114300"/>
              <a:ext cx="912192" cy="96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0043343" y="8456210"/>
            <a:ext cx="3244295" cy="802090"/>
            <a:chOff x="0" y="0"/>
            <a:chExt cx="854464" cy="21125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54464" cy="211250"/>
            </a:xfrm>
            <a:custGeom>
              <a:avLst/>
              <a:gdLst/>
              <a:ahLst/>
              <a:cxnLst/>
              <a:rect l="l" t="t" r="r" b="b"/>
              <a:pathLst>
                <a:path w="854464" h="211250">
                  <a:moveTo>
                    <a:pt x="105625" y="0"/>
                  </a:moveTo>
                  <a:lnTo>
                    <a:pt x="748839" y="0"/>
                  </a:lnTo>
                  <a:cubicBezTo>
                    <a:pt x="807174" y="0"/>
                    <a:pt x="854464" y="47290"/>
                    <a:pt x="854464" y="105625"/>
                  </a:cubicBezTo>
                  <a:lnTo>
                    <a:pt x="854464" y="105625"/>
                  </a:lnTo>
                  <a:cubicBezTo>
                    <a:pt x="854464" y="163960"/>
                    <a:pt x="807174" y="211250"/>
                    <a:pt x="748839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solidFill>
              <a:srgbClr val="F39525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114300"/>
              <a:ext cx="854464" cy="96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1028700" y="1733397"/>
            <a:ext cx="16230600" cy="75630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Дополните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текст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укусе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змеи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или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насекомого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необходимо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провести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плотное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бинтование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всей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конечности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обязательно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положить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место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укуса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1)____________ (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это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сузит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кровеносные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сосуды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и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замедлит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поступление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яда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организм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),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ограничить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2) _____________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пострадавшего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(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чем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меньше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пострадавший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двигается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тем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3)____________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распространяется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яд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),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транспортировке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поражённую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конечность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поднять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4)____________ (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это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уменьшит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приток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крови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к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месту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укуса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).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Дать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обильное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тёплое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5)___________.</a:t>
            </a:r>
          </a:p>
        </p:txBody>
      </p:sp>
      <p:pic>
        <p:nvPicPr>
          <p:cNvPr id="24" name="Рисунок 23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grpSp>
        <p:nvGrpSpPr>
          <p:cNvPr id="25" name="Group 3"/>
          <p:cNvGrpSpPr/>
          <p:nvPr/>
        </p:nvGrpSpPr>
        <p:grpSpPr>
          <a:xfrm>
            <a:off x="14196487" y="627655"/>
            <a:ext cx="4592122" cy="802090"/>
            <a:chOff x="0" y="0"/>
            <a:chExt cx="1209448" cy="211250"/>
          </a:xfrm>
        </p:grpSpPr>
        <p:sp>
          <p:nvSpPr>
            <p:cNvPr id="26" name="Freeform 4"/>
            <p:cNvSpPr/>
            <p:nvPr/>
          </p:nvSpPr>
          <p:spPr>
            <a:xfrm>
              <a:off x="0" y="0"/>
              <a:ext cx="1209448" cy="211250"/>
            </a:xfrm>
            <a:custGeom>
              <a:avLst/>
              <a:gdLst/>
              <a:ahLst/>
              <a:cxnLst/>
              <a:rect l="l" t="t" r="r" b="b"/>
              <a:pathLst>
                <a:path w="1209448" h="211250">
                  <a:moveTo>
                    <a:pt x="85982" y="0"/>
                  </a:moveTo>
                  <a:lnTo>
                    <a:pt x="1123466" y="0"/>
                  </a:lnTo>
                  <a:cubicBezTo>
                    <a:pt x="1170953" y="0"/>
                    <a:pt x="1209448" y="38495"/>
                    <a:pt x="1209448" y="85982"/>
                  </a:cubicBezTo>
                  <a:lnTo>
                    <a:pt x="1209448" y="125269"/>
                  </a:lnTo>
                  <a:cubicBezTo>
                    <a:pt x="1209448" y="172755"/>
                    <a:pt x="1170953" y="211250"/>
                    <a:pt x="1123466" y="211250"/>
                  </a:cubicBezTo>
                  <a:lnTo>
                    <a:pt x="85982" y="211250"/>
                  </a:lnTo>
                  <a:cubicBezTo>
                    <a:pt x="38495" y="211250"/>
                    <a:pt x="0" y="172755"/>
                    <a:pt x="0" y="125269"/>
                  </a:cubicBezTo>
                  <a:lnTo>
                    <a:pt x="0" y="85982"/>
                  </a:lnTo>
                  <a:cubicBezTo>
                    <a:pt x="0" y="38495"/>
                    <a:pt x="38495" y="0"/>
                    <a:pt x="85982" y="0"/>
                  </a:cubicBezTo>
                  <a:close/>
                </a:path>
              </a:pathLst>
            </a:custGeom>
            <a:solidFill>
              <a:srgbClr val="F39525"/>
            </a:solidFill>
          </p:spPr>
        </p:sp>
        <p:sp>
          <p:nvSpPr>
            <p:cNvPr id="27" name="TextBox 5"/>
            <p:cNvSpPr txBox="1"/>
            <p:nvPr/>
          </p:nvSpPr>
          <p:spPr>
            <a:xfrm>
              <a:off x="0" y="0"/>
              <a:ext cx="1209448" cy="211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НА ПРИРОДЕ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31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3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4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" name="TextBox 3"/>
          <p:cNvSpPr txBox="1"/>
          <p:nvPr/>
        </p:nvSpPr>
        <p:spPr>
          <a:xfrm>
            <a:off x="1028700" y="2409672"/>
            <a:ext cx="16230600" cy="2715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Составьте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название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отбойного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течения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которое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возникает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море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время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отлива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когда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прилившая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вода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начинает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отходить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обратно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море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Второе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его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название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«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рип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».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15162581" y="627655"/>
            <a:ext cx="3637563" cy="802090"/>
            <a:chOff x="0" y="0"/>
            <a:chExt cx="958041" cy="21125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958041" cy="211250"/>
            </a:xfrm>
            <a:custGeom>
              <a:avLst/>
              <a:gdLst/>
              <a:ahLst/>
              <a:cxnLst/>
              <a:rect l="l" t="t" r="r" b="b"/>
              <a:pathLst>
                <a:path w="958041" h="211250">
                  <a:moveTo>
                    <a:pt x="105625" y="0"/>
                  </a:moveTo>
                  <a:lnTo>
                    <a:pt x="852416" y="0"/>
                  </a:lnTo>
                  <a:cubicBezTo>
                    <a:pt x="910751" y="0"/>
                    <a:pt x="958041" y="47290"/>
                    <a:pt x="958041" y="105625"/>
                  </a:cubicBezTo>
                  <a:lnTo>
                    <a:pt x="958041" y="105625"/>
                  </a:lnTo>
                  <a:cubicBezTo>
                    <a:pt x="958041" y="163960"/>
                    <a:pt x="910751" y="211250"/>
                    <a:pt x="852416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solidFill>
              <a:srgbClr val="DF128D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0"/>
              <a:ext cx="958041" cy="211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ВОДОЕМ</a:t>
              </a:r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3639800" y="391520"/>
            <a:ext cx="1185887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DF128D"/>
                </a:solidFill>
                <a:latin typeface="Days" panose="02000505050000020004" charset="0"/>
              </a:rPr>
              <a:t>10</a:t>
            </a:r>
          </a:p>
        </p:txBody>
      </p:sp>
      <p:sp>
        <p:nvSpPr>
          <p:cNvPr id="8" name="Freeform 8"/>
          <p:cNvSpPr/>
          <p:nvPr/>
        </p:nvSpPr>
        <p:spPr>
          <a:xfrm>
            <a:off x="-1599371" y="8136707"/>
            <a:ext cx="3198742" cy="2797445"/>
          </a:xfrm>
          <a:custGeom>
            <a:avLst/>
            <a:gdLst/>
            <a:ahLst/>
            <a:cxnLst/>
            <a:rect l="l" t="t" r="r" b="b"/>
            <a:pathLst>
              <a:path w="3198742" h="2797445">
                <a:moveTo>
                  <a:pt x="0" y="0"/>
                </a:moveTo>
                <a:lnTo>
                  <a:pt x="3198741" y="0"/>
                </a:lnTo>
                <a:lnTo>
                  <a:pt x="3198741" y="2797445"/>
                </a:lnTo>
                <a:lnTo>
                  <a:pt x="0" y="2797445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grpSp>
        <p:nvGrpSpPr>
          <p:cNvPr id="9" name="Group 9"/>
          <p:cNvGrpSpPr/>
          <p:nvPr/>
        </p:nvGrpSpPr>
        <p:grpSpPr>
          <a:xfrm>
            <a:off x="14980564" y="6133947"/>
            <a:ext cx="2811147" cy="1599766"/>
            <a:chOff x="0" y="0"/>
            <a:chExt cx="941055" cy="535535"/>
          </a:xfrm>
          <a:solidFill>
            <a:srgbClr val="F4AED8"/>
          </a:solidFill>
        </p:grpSpPr>
        <p:sp>
          <p:nvSpPr>
            <p:cNvPr id="10" name="Freeform 10"/>
            <p:cNvSpPr/>
            <p:nvPr/>
          </p:nvSpPr>
          <p:spPr>
            <a:xfrm>
              <a:off x="0" y="0"/>
              <a:ext cx="941054" cy="535535"/>
            </a:xfrm>
            <a:custGeom>
              <a:avLst/>
              <a:gdLst/>
              <a:ahLst/>
              <a:cxnLst/>
              <a:rect l="l" t="t" r="r" b="b"/>
              <a:pathLst>
                <a:path w="941054" h="535535">
                  <a:moveTo>
                    <a:pt x="0" y="0"/>
                  </a:moveTo>
                  <a:lnTo>
                    <a:pt x="941054" y="0"/>
                  </a:lnTo>
                  <a:lnTo>
                    <a:pt x="941054" y="535535"/>
                  </a:lnTo>
                  <a:lnTo>
                    <a:pt x="0" y="535535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11" name="TextBox 11"/>
            <p:cNvSpPr txBox="1"/>
            <p:nvPr/>
          </p:nvSpPr>
          <p:spPr>
            <a:xfrm>
              <a:off x="0" y="85725"/>
              <a:ext cx="941055" cy="44981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15150375" y="6449008"/>
            <a:ext cx="2367762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Г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11402061" y="6133947"/>
            <a:ext cx="2811147" cy="1599766"/>
            <a:chOff x="0" y="0"/>
            <a:chExt cx="941055" cy="535535"/>
          </a:xfrm>
          <a:solidFill>
            <a:srgbClr val="F4AED8"/>
          </a:solidFill>
        </p:grpSpPr>
        <p:sp>
          <p:nvSpPr>
            <p:cNvPr id="14" name="Freeform 14"/>
            <p:cNvSpPr/>
            <p:nvPr/>
          </p:nvSpPr>
          <p:spPr>
            <a:xfrm>
              <a:off x="0" y="0"/>
              <a:ext cx="941054" cy="535535"/>
            </a:xfrm>
            <a:custGeom>
              <a:avLst/>
              <a:gdLst/>
              <a:ahLst/>
              <a:cxnLst/>
              <a:rect l="l" t="t" r="r" b="b"/>
              <a:pathLst>
                <a:path w="941054" h="535535">
                  <a:moveTo>
                    <a:pt x="0" y="0"/>
                  </a:moveTo>
                  <a:lnTo>
                    <a:pt x="941054" y="0"/>
                  </a:lnTo>
                  <a:lnTo>
                    <a:pt x="941054" y="535535"/>
                  </a:lnTo>
                  <a:lnTo>
                    <a:pt x="0" y="535535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15" name="TextBox 15"/>
            <p:cNvSpPr txBox="1"/>
            <p:nvPr/>
          </p:nvSpPr>
          <p:spPr>
            <a:xfrm>
              <a:off x="0" y="85725"/>
              <a:ext cx="941055" cy="44981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11571871" y="6449008"/>
            <a:ext cx="2367762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Н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7657464" y="6133947"/>
            <a:ext cx="2811147" cy="1599766"/>
            <a:chOff x="0" y="0"/>
            <a:chExt cx="941055" cy="535535"/>
          </a:xfrm>
          <a:solidFill>
            <a:srgbClr val="F4AED8"/>
          </a:solidFill>
        </p:grpSpPr>
        <p:sp>
          <p:nvSpPr>
            <p:cNvPr id="18" name="Freeform 18"/>
            <p:cNvSpPr/>
            <p:nvPr/>
          </p:nvSpPr>
          <p:spPr>
            <a:xfrm>
              <a:off x="0" y="0"/>
              <a:ext cx="941054" cy="535535"/>
            </a:xfrm>
            <a:custGeom>
              <a:avLst/>
              <a:gdLst/>
              <a:ahLst/>
              <a:cxnLst/>
              <a:rect l="l" t="t" r="r" b="b"/>
              <a:pathLst>
                <a:path w="941054" h="535535">
                  <a:moveTo>
                    <a:pt x="0" y="0"/>
                  </a:moveTo>
                  <a:lnTo>
                    <a:pt x="941054" y="0"/>
                  </a:lnTo>
                  <a:lnTo>
                    <a:pt x="941054" y="535535"/>
                  </a:lnTo>
                  <a:lnTo>
                    <a:pt x="0" y="535535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19" name="TextBox 19"/>
            <p:cNvSpPr txBox="1"/>
            <p:nvPr/>
          </p:nvSpPr>
          <p:spPr>
            <a:xfrm>
              <a:off x="0" y="85725"/>
              <a:ext cx="941055" cy="44981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7827275" y="6449008"/>
            <a:ext cx="2367762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Т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4078961" y="6133947"/>
            <a:ext cx="2811147" cy="1599766"/>
            <a:chOff x="0" y="0"/>
            <a:chExt cx="941055" cy="535535"/>
          </a:xfrm>
          <a:solidFill>
            <a:srgbClr val="F4AED8"/>
          </a:solidFill>
        </p:grpSpPr>
        <p:sp>
          <p:nvSpPr>
            <p:cNvPr id="22" name="Freeform 22"/>
            <p:cNvSpPr/>
            <p:nvPr/>
          </p:nvSpPr>
          <p:spPr>
            <a:xfrm>
              <a:off x="0" y="0"/>
              <a:ext cx="941054" cy="535535"/>
            </a:xfrm>
            <a:custGeom>
              <a:avLst/>
              <a:gdLst/>
              <a:ahLst/>
              <a:cxnLst/>
              <a:rect l="l" t="t" r="r" b="b"/>
              <a:pathLst>
                <a:path w="941054" h="535535">
                  <a:moveTo>
                    <a:pt x="0" y="0"/>
                  </a:moveTo>
                  <a:lnTo>
                    <a:pt x="941054" y="0"/>
                  </a:lnTo>
                  <a:lnTo>
                    <a:pt x="941054" y="535535"/>
                  </a:lnTo>
                  <a:lnTo>
                    <a:pt x="0" y="535535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23" name="TextBox 23"/>
            <p:cNvSpPr txBox="1"/>
            <p:nvPr/>
          </p:nvSpPr>
          <p:spPr>
            <a:xfrm>
              <a:off x="0" y="85725"/>
              <a:ext cx="941055" cy="44981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4248771" y="6449008"/>
            <a:ext cx="2367762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Я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496289" y="6133947"/>
            <a:ext cx="2811147" cy="1599766"/>
            <a:chOff x="0" y="0"/>
            <a:chExt cx="941055" cy="535535"/>
          </a:xfrm>
          <a:solidFill>
            <a:srgbClr val="F4AED8"/>
          </a:solidFill>
        </p:grpSpPr>
        <p:sp>
          <p:nvSpPr>
            <p:cNvPr id="26" name="Freeform 26"/>
            <p:cNvSpPr/>
            <p:nvPr/>
          </p:nvSpPr>
          <p:spPr>
            <a:xfrm>
              <a:off x="0" y="0"/>
              <a:ext cx="941054" cy="535535"/>
            </a:xfrm>
            <a:custGeom>
              <a:avLst/>
              <a:gdLst/>
              <a:ahLst/>
              <a:cxnLst/>
              <a:rect l="l" t="t" r="r" b="b"/>
              <a:pathLst>
                <a:path w="941054" h="535535">
                  <a:moveTo>
                    <a:pt x="0" y="0"/>
                  </a:moveTo>
                  <a:lnTo>
                    <a:pt x="941054" y="0"/>
                  </a:lnTo>
                  <a:lnTo>
                    <a:pt x="941054" y="535535"/>
                  </a:lnTo>
                  <a:lnTo>
                    <a:pt x="0" y="535535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27" name="TextBox 27"/>
            <p:cNvSpPr txBox="1"/>
            <p:nvPr/>
          </p:nvSpPr>
          <p:spPr>
            <a:xfrm>
              <a:off x="0" y="85725"/>
              <a:ext cx="941055" cy="44981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666099" y="6449008"/>
            <a:ext cx="2367762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У</a:t>
            </a:r>
          </a:p>
        </p:txBody>
      </p:sp>
      <p:pic>
        <p:nvPicPr>
          <p:cNvPr id="29" name="Рисунок 28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уппа 30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32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3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7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8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" name="TextBox 3"/>
          <p:cNvSpPr txBox="1"/>
          <p:nvPr/>
        </p:nvSpPr>
        <p:spPr>
          <a:xfrm>
            <a:off x="1028700" y="2409672"/>
            <a:ext cx="16230600" cy="657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Выберите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верные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утверждения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: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1596855" y="7613668"/>
            <a:ext cx="7547145" cy="1644632"/>
            <a:chOff x="0" y="0"/>
            <a:chExt cx="2526469" cy="550554"/>
          </a:xfrm>
          <a:solidFill>
            <a:srgbClr val="F4AED8"/>
          </a:solidFill>
        </p:grpSpPr>
        <p:sp>
          <p:nvSpPr>
            <p:cNvPr id="5" name="Freeform 5"/>
            <p:cNvSpPr/>
            <p:nvPr/>
          </p:nvSpPr>
          <p:spPr>
            <a:xfrm>
              <a:off x="0" y="0"/>
              <a:ext cx="2526469" cy="550554"/>
            </a:xfrm>
            <a:custGeom>
              <a:avLst/>
              <a:gdLst/>
              <a:ahLst/>
              <a:cxnLst/>
              <a:rect l="l" t="t" r="r" b="b"/>
              <a:pathLst>
                <a:path w="2526469" h="550554">
                  <a:moveTo>
                    <a:pt x="0" y="0"/>
                  </a:moveTo>
                  <a:lnTo>
                    <a:pt x="2526469" y="0"/>
                  </a:lnTo>
                  <a:lnTo>
                    <a:pt x="2526469" y="550554"/>
                  </a:lnTo>
                  <a:lnTo>
                    <a:pt x="0" y="550554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85725"/>
              <a:ext cx="2526469" cy="464829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2052749" y="7900252"/>
            <a:ext cx="1702841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Б .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755590" y="7742137"/>
            <a:ext cx="5388410" cy="1247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74"/>
              </a:lnSpc>
              <a:spcBef>
                <a:spcPct val="0"/>
              </a:spcBef>
            </a:pPr>
            <a:r>
              <a:rPr lang="en-US" sz="2499" spc="149">
                <a:solidFill>
                  <a:srgbClr val="2B2B2B"/>
                </a:solidFill>
                <a:latin typeface="Days Medium"/>
              </a:rPr>
              <a:t>Упав в воду, необходимо стремиться вернуться в то же место, откуда унесло.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9588212" y="7613668"/>
            <a:ext cx="6998061" cy="1599766"/>
            <a:chOff x="0" y="0"/>
            <a:chExt cx="9330748" cy="2133021"/>
          </a:xfrm>
          <a:solidFill>
            <a:srgbClr val="F4AED8"/>
          </a:solidFill>
        </p:grpSpPr>
        <p:grpSp>
          <p:nvGrpSpPr>
            <p:cNvPr id="10" name="Group 10"/>
            <p:cNvGrpSpPr/>
            <p:nvPr/>
          </p:nvGrpSpPr>
          <p:grpSpPr>
            <a:xfrm>
              <a:off x="0" y="0"/>
              <a:ext cx="9330748" cy="2133021"/>
              <a:chOff x="0" y="0"/>
              <a:chExt cx="2342659" cy="535535"/>
            </a:xfrm>
            <a:grpFill/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342659" cy="535535"/>
              </a:xfrm>
              <a:custGeom>
                <a:avLst/>
                <a:gdLst/>
                <a:ahLst/>
                <a:cxnLst/>
                <a:rect l="l" t="t" r="r" b="b"/>
                <a:pathLst>
                  <a:path w="2342659" h="535535">
                    <a:moveTo>
                      <a:pt x="0" y="0"/>
                    </a:moveTo>
                    <a:lnTo>
                      <a:pt x="2342659" y="0"/>
                    </a:lnTo>
                    <a:lnTo>
                      <a:pt x="2342659" y="535535"/>
                    </a:lnTo>
                    <a:lnTo>
                      <a:pt x="0" y="535535"/>
                    </a:lnTo>
                    <a:close/>
                  </a:path>
                </a:pathLst>
              </a:custGeom>
              <a:grpFill/>
              <a:ln cap="sq">
                <a:noFill/>
                <a:prstDash val="solid"/>
                <a:miter/>
              </a:ln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85725"/>
                <a:ext cx="2342659" cy="449810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25"/>
                  </a:lnSpc>
                </a:pPr>
                <a:endParaRPr/>
              </a:p>
            </p:txBody>
          </p:sp>
        </p:grpSp>
        <p:sp>
          <p:nvSpPr>
            <p:cNvPr id="13" name="TextBox 13"/>
            <p:cNvSpPr txBox="1"/>
            <p:nvPr/>
          </p:nvSpPr>
          <p:spPr>
            <a:xfrm>
              <a:off x="563635" y="353406"/>
              <a:ext cx="2105270" cy="1626235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640"/>
                </a:lnSpc>
              </a:pPr>
              <a:r>
                <a:rPr lang="en-US" sz="9000" spc="-738">
                  <a:solidFill>
                    <a:srgbClr val="2B2B2B"/>
                  </a:solidFill>
                  <a:latin typeface="Days"/>
                </a:rPr>
                <a:t>Г .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2668904" y="221961"/>
              <a:ext cx="5509503" cy="1651000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374"/>
                </a:lnSpc>
                <a:spcBef>
                  <a:spcPct val="0"/>
                </a:spcBef>
              </a:pPr>
              <a:r>
                <a:rPr lang="en-US" sz="2499" spc="149">
                  <a:solidFill>
                    <a:srgbClr val="2B2B2B"/>
                  </a:solidFill>
                  <a:latin typeface="Days Medium"/>
                </a:rPr>
                <a:t>В случае попадания в «рип», выходить против течения.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3800321" y="391520"/>
            <a:ext cx="1141571" cy="985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DF128D"/>
                </a:solidFill>
                <a:latin typeface="Days" panose="02000505050000020004" charset="0"/>
              </a:rPr>
              <a:t>20</a:t>
            </a:r>
          </a:p>
        </p:txBody>
      </p:sp>
      <p:sp>
        <p:nvSpPr>
          <p:cNvPr id="19" name="Freeform 19"/>
          <p:cNvSpPr/>
          <p:nvPr/>
        </p:nvSpPr>
        <p:spPr>
          <a:xfrm>
            <a:off x="-1658137" y="8115300"/>
            <a:ext cx="3198742" cy="2797445"/>
          </a:xfrm>
          <a:custGeom>
            <a:avLst/>
            <a:gdLst/>
            <a:ahLst/>
            <a:cxnLst/>
            <a:rect l="l" t="t" r="r" b="b"/>
            <a:pathLst>
              <a:path w="3198742" h="2797445">
                <a:moveTo>
                  <a:pt x="0" y="0"/>
                </a:moveTo>
                <a:lnTo>
                  <a:pt x="3198741" y="0"/>
                </a:lnTo>
                <a:lnTo>
                  <a:pt x="3198741" y="2797445"/>
                </a:lnTo>
                <a:lnTo>
                  <a:pt x="0" y="2797445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grpSp>
        <p:nvGrpSpPr>
          <p:cNvPr id="20" name="Group 20"/>
          <p:cNvGrpSpPr/>
          <p:nvPr/>
        </p:nvGrpSpPr>
        <p:grpSpPr>
          <a:xfrm>
            <a:off x="1596855" y="3379287"/>
            <a:ext cx="7547145" cy="3196156"/>
            <a:chOff x="0" y="0"/>
            <a:chExt cx="2526469" cy="1069939"/>
          </a:xfrm>
          <a:solidFill>
            <a:srgbClr val="F4AED8"/>
          </a:solidFill>
        </p:grpSpPr>
        <p:sp>
          <p:nvSpPr>
            <p:cNvPr id="21" name="Freeform 21"/>
            <p:cNvSpPr/>
            <p:nvPr/>
          </p:nvSpPr>
          <p:spPr>
            <a:xfrm>
              <a:off x="0" y="0"/>
              <a:ext cx="2526469" cy="1069939"/>
            </a:xfrm>
            <a:custGeom>
              <a:avLst/>
              <a:gdLst/>
              <a:ahLst/>
              <a:cxnLst/>
              <a:rect l="l" t="t" r="r" b="b"/>
              <a:pathLst>
                <a:path w="2526469" h="1069939">
                  <a:moveTo>
                    <a:pt x="0" y="0"/>
                  </a:moveTo>
                  <a:lnTo>
                    <a:pt x="2526469" y="0"/>
                  </a:lnTo>
                  <a:lnTo>
                    <a:pt x="2526469" y="1069939"/>
                  </a:lnTo>
                  <a:lnTo>
                    <a:pt x="0" y="1069939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22" name="TextBox 22"/>
            <p:cNvSpPr txBox="1"/>
            <p:nvPr/>
          </p:nvSpPr>
          <p:spPr>
            <a:xfrm>
              <a:off x="0" y="85725"/>
              <a:ext cx="2526469" cy="984214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2052749" y="4492542"/>
            <a:ext cx="1702841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А .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3755590" y="3536232"/>
            <a:ext cx="4456343" cy="2924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74"/>
              </a:lnSpc>
              <a:spcBef>
                <a:spcPct val="0"/>
              </a:spcBef>
            </a:pPr>
            <a:r>
              <a:rPr lang="en-US" sz="2499" spc="149">
                <a:solidFill>
                  <a:srgbClr val="2B2B2B"/>
                </a:solidFill>
                <a:latin typeface="Days Medium"/>
              </a:rPr>
              <a:t>Упав в воду, необходимо не сопротивляясь потоку, плыть, загребая в сторону берега, учитывая течение вдоль берега.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9588212" y="3379287"/>
            <a:ext cx="6998061" cy="3196156"/>
            <a:chOff x="0" y="0"/>
            <a:chExt cx="2342659" cy="1069939"/>
          </a:xfrm>
          <a:solidFill>
            <a:srgbClr val="F4AED8"/>
          </a:solidFill>
        </p:grpSpPr>
        <p:sp>
          <p:nvSpPr>
            <p:cNvPr id="26" name="Freeform 26"/>
            <p:cNvSpPr/>
            <p:nvPr/>
          </p:nvSpPr>
          <p:spPr>
            <a:xfrm>
              <a:off x="0" y="0"/>
              <a:ext cx="2342659" cy="1069939"/>
            </a:xfrm>
            <a:custGeom>
              <a:avLst/>
              <a:gdLst/>
              <a:ahLst/>
              <a:cxnLst/>
              <a:rect l="l" t="t" r="r" b="b"/>
              <a:pathLst>
                <a:path w="2342659" h="1069939">
                  <a:moveTo>
                    <a:pt x="0" y="0"/>
                  </a:moveTo>
                  <a:lnTo>
                    <a:pt x="2342659" y="0"/>
                  </a:lnTo>
                  <a:lnTo>
                    <a:pt x="2342659" y="1069939"/>
                  </a:lnTo>
                  <a:lnTo>
                    <a:pt x="0" y="1069939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27" name="TextBox 27"/>
            <p:cNvSpPr txBox="1"/>
            <p:nvPr/>
          </p:nvSpPr>
          <p:spPr>
            <a:xfrm>
              <a:off x="0" y="85725"/>
              <a:ext cx="2342659" cy="984214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10010938" y="4658678"/>
            <a:ext cx="1578952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В .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1589891" y="3536232"/>
            <a:ext cx="4132127" cy="2924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74"/>
              </a:lnSpc>
              <a:spcBef>
                <a:spcPct val="0"/>
              </a:spcBef>
            </a:pPr>
            <a:r>
              <a:rPr lang="en-US" sz="2499" spc="149">
                <a:solidFill>
                  <a:srgbClr val="2B2B2B"/>
                </a:solidFill>
                <a:latin typeface="Days Medium"/>
              </a:rPr>
              <a:t>Выбравшись из потока воды, возвращаться к берегу, немного наискосок, чтобы не попасть обратно в «тягун».</a:t>
            </a:r>
          </a:p>
        </p:txBody>
      </p:sp>
      <p:pic>
        <p:nvPicPr>
          <p:cNvPr id="30" name="Рисунок 29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grpSp>
        <p:nvGrpSpPr>
          <p:cNvPr id="34" name="Group 4"/>
          <p:cNvGrpSpPr/>
          <p:nvPr/>
        </p:nvGrpSpPr>
        <p:grpSpPr>
          <a:xfrm>
            <a:off x="15162581" y="627655"/>
            <a:ext cx="3637563" cy="802090"/>
            <a:chOff x="0" y="0"/>
            <a:chExt cx="958041" cy="211250"/>
          </a:xfrm>
        </p:grpSpPr>
        <p:sp>
          <p:nvSpPr>
            <p:cNvPr id="35" name="Freeform 5"/>
            <p:cNvSpPr/>
            <p:nvPr/>
          </p:nvSpPr>
          <p:spPr>
            <a:xfrm>
              <a:off x="0" y="0"/>
              <a:ext cx="958041" cy="211250"/>
            </a:xfrm>
            <a:custGeom>
              <a:avLst/>
              <a:gdLst/>
              <a:ahLst/>
              <a:cxnLst/>
              <a:rect l="l" t="t" r="r" b="b"/>
              <a:pathLst>
                <a:path w="958041" h="211250">
                  <a:moveTo>
                    <a:pt x="105625" y="0"/>
                  </a:moveTo>
                  <a:lnTo>
                    <a:pt x="852416" y="0"/>
                  </a:lnTo>
                  <a:cubicBezTo>
                    <a:pt x="910751" y="0"/>
                    <a:pt x="958041" y="47290"/>
                    <a:pt x="958041" y="105625"/>
                  </a:cubicBezTo>
                  <a:lnTo>
                    <a:pt x="958041" y="105625"/>
                  </a:lnTo>
                  <a:cubicBezTo>
                    <a:pt x="958041" y="163960"/>
                    <a:pt x="910751" y="211250"/>
                    <a:pt x="852416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solidFill>
              <a:srgbClr val="DF128D"/>
            </a:solidFill>
          </p:spPr>
        </p:sp>
        <p:sp>
          <p:nvSpPr>
            <p:cNvPr id="36" name="TextBox 6"/>
            <p:cNvSpPr txBox="1"/>
            <p:nvPr/>
          </p:nvSpPr>
          <p:spPr>
            <a:xfrm>
              <a:off x="0" y="0"/>
              <a:ext cx="958041" cy="211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ВОДОЕМ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14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5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6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7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" name="TextBox 3"/>
          <p:cNvSpPr txBox="1"/>
          <p:nvPr/>
        </p:nvSpPr>
        <p:spPr>
          <a:xfrm>
            <a:off x="1028700" y="2409672"/>
            <a:ext cx="16230600" cy="54856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знаете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как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правильно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себя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вести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речке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озере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или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море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Категорически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запрещено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использовать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детям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без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присмотра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родителей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открытой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воде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сильном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волнении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местах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прохождения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судов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и т. д.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надувные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матрасы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надувные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круги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и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другие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изделия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предназначенные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для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развлечений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Объясните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этот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запрет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Укажите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менее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трех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причин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3792344" y="391520"/>
            <a:ext cx="1157526" cy="985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DF128D"/>
                </a:solidFill>
                <a:latin typeface="Days" panose="02000505050000020004" charset="0"/>
              </a:rPr>
              <a:t>30</a:t>
            </a:r>
          </a:p>
        </p:txBody>
      </p:sp>
      <p:sp>
        <p:nvSpPr>
          <p:cNvPr id="8" name="Freeform 8"/>
          <p:cNvSpPr/>
          <p:nvPr/>
        </p:nvSpPr>
        <p:spPr>
          <a:xfrm>
            <a:off x="-1752600" y="8191500"/>
            <a:ext cx="3198742" cy="2797445"/>
          </a:xfrm>
          <a:custGeom>
            <a:avLst/>
            <a:gdLst/>
            <a:ahLst/>
            <a:cxnLst/>
            <a:rect l="l" t="t" r="r" b="b"/>
            <a:pathLst>
              <a:path w="3198742" h="2797445">
                <a:moveTo>
                  <a:pt x="0" y="0"/>
                </a:moveTo>
                <a:lnTo>
                  <a:pt x="3198741" y="0"/>
                </a:lnTo>
                <a:lnTo>
                  <a:pt x="3198741" y="2797445"/>
                </a:lnTo>
                <a:lnTo>
                  <a:pt x="0" y="2797445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pic>
        <p:nvPicPr>
          <p:cNvPr id="9" name="Рисунок 8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grpSp>
        <p:nvGrpSpPr>
          <p:cNvPr id="10" name="Group 4"/>
          <p:cNvGrpSpPr/>
          <p:nvPr/>
        </p:nvGrpSpPr>
        <p:grpSpPr>
          <a:xfrm>
            <a:off x="15162581" y="627655"/>
            <a:ext cx="3637563" cy="802090"/>
            <a:chOff x="0" y="0"/>
            <a:chExt cx="958041" cy="211250"/>
          </a:xfrm>
        </p:grpSpPr>
        <p:sp>
          <p:nvSpPr>
            <p:cNvPr id="11" name="Freeform 5"/>
            <p:cNvSpPr/>
            <p:nvPr/>
          </p:nvSpPr>
          <p:spPr>
            <a:xfrm>
              <a:off x="0" y="0"/>
              <a:ext cx="958041" cy="211250"/>
            </a:xfrm>
            <a:custGeom>
              <a:avLst/>
              <a:gdLst/>
              <a:ahLst/>
              <a:cxnLst/>
              <a:rect l="l" t="t" r="r" b="b"/>
              <a:pathLst>
                <a:path w="958041" h="211250">
                  <a:moveTo>
                    <a:pt x="105625" y="0"/>
                  </a:moveTo>
                  <a:lnTo>
                    <a:pt x="852416" y="0"/>
                  </a:lnTo>
                  <a:cubicBezTo>
                    <a:pt x="910751" y="0"/>
                    <a:pt x="958041" y="47290"/>
                    <a:pt x="958041" y="105625"/>
                  </a:cubicBezTo>
                  <a:lnTo>
                    <a:pt x="958041" y="105625"/>
                  </a:lnTo>
                  <a:cubicBezTo>
                    <a:pt x="958041" y="163960"/>
                    <a:pt x="910751" y="211250"/>
                    <a:pt x="852416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solidFill>
              <a:srgbClr val="DF128D"/>
            </a:solidFill>
          </p:spPr>
        </p:sp>
        <p:sp>
          <p:nvSpPr>
            <p:cNvPr id="12" name="TextBox 6"/>
            <p:cNvSpPr txBox="1"/>
            <p:nvPr/>
          </p:nvSpPr>
          <p:spPr>
            <a:xfrm>
              <a:off x="0" y="0"/>
              <a:ext cx="958041" cy="211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ВОДОЕМ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Группа 32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34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5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6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7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" name="TextBox 3"/>
          <p:cNvSpPr txBox="1"/>
          <p:nvPr/>
        </p:nvSpPr>
        <p:spPr>
          <a:xfrm>
            <a:off x="1028700" y="2409672"/>
            <a:ext cx="16230600" cy="2715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Дополните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предложения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используя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отрывки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:</a:t>
            </a:r>
          </a:p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Попав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быстрое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течение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1)_______________.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Борьба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приведёт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к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неизбежному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2) ___________.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Главная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задача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— 3)________________ и 4)______________.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3563601" y="391520"/>
            <a:ext cx="1396568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DF128D"/>
                </a:solidFill>
                <a:latin typeface="Days" panose="02000505050000020004" charset="0"/>
              </a:rPr>
              <a:t>40</a:t>
            </a:r>
          </a:p>
        </p:txBody>
      </p:sp>
      <p:sp>
        <p:nvSpPr>
          <p:cNvPr id="8" name="Freeform 8"/>
          <p:cNvSpPr/>
          <p:nvPr/>
        </p:nvSpPr>
        <p:spPr>
          <a:xfrm>
            <a:off x="-2308114" y="8246223"/>
            <a:ext cx="3198742" cy="2797445"/>
          </a:xfrm>
          <a:custGeom>
            <a:avLst/>
            <a:gdLst/>
            <a:ahLst/>
            <a:cxnLst/>
            <a:rect l="l" t="t" r="r" b="b"/>
            <a:pathLst>
              <a:path w="3198742" h="2797445">
                <a:moveTo>
                  <a:pt x="0" y="0"/>
                </a:moveTo>
                <a:lnTo>
                  <a:pt x="3198741" y="0"/>
                </a:lnTo>
                <a:lnTo>
                  <a:pt x="3198741" y="2797445"/>
                </a:lnTo>
                <a:lnTo>
                  <a:pt x="0" y="2797445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grpSp>
        <p:nvGrpSpPr>
          <p:cNvPr id="9" name="Group 9"/>
          <p:cNvGrpSpPr/>
          <p:nvPr/>
        </p:nvGrpSpPr>
        <p:grpSpPr>
          <a:xfrm>
            <a:off x="1028700" y="5410047"/>
            <a:ext cx="7054354" cy="1938856"/>
            <a:chOff x="0" y="0"/>
            <a:chExt cx="2361503" cy="649048"/>
          </a:xfrm>
          <a:solidFill>
            <a:srgbClr val="F4AED8"/>
          </a:solidFill>
        </p:grpSpPr>
        <p:sp>
          <p:nvSpPr>
            <p:cNvPr id="10" name="Freeform 10"/>
            <p:cNvSpPr/>
            <p:nvPr/>
          </p:nvSpPr>
          <p:spPr>
            <a:xfrm>
              <a:off x="0" y="0"/>
              <a:ext cx="2361503" cy="649048"/>
            </a:xfrm>
            <a:custGeom>
              <a:avLst/>
              <a:gdLst/>
              <a:ahLst/>
              <a:cxnLst/>
              <a:rect l="l" t="t" r="r" b="b"/>
              <a:pathLst>
                <a:path w="2361503" h="649048">
                  <a:moveTo>
                    <a:pt x="0" y="0"/>
                  </a:moveTo>
                  <a:lnTo>
                    <a:pt x="2361503" y="0"/>
                  </a:lnTo>
                  <a:lnTo>
                    <a:pt x="2361503" y="649048"/>
                  </a:lnTo>
                  <a:lnTo>
                    <a:pt x="0" y="649048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11" name="TextBox 11"/>
            <p:cNvSpPr txBox="1"/>
            <p:nvPr/>
          </p:nvSpPr>
          <p:spPr>
            <a:xfrm>
              <a:off x="0" y="85725"/>
              <a:ext cx="2361503" cy="563323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144000" y="5410047"/>
            <a:ext cx="6977475" cy="1938856"/>
            <a:chOff x="0" y="0"/>
            <a:chExt cx="2335767" cy="649048"/>
          </a:xfrm>
          <a:solidFill>
            <a:srgbClr val="F4AED8"/>
          </a:solidFill>
        </p:grpSpPr>
        <p:sp>
          <p:nvSpPr>
            <p:cNvPr id="13" name="Freeform 13"/>
            <p:cNvSpPr/>
            <p:nvPr/>
          </p:nvSpPr>
          <p:spPr>
            <a:xfrm>
              <a:off x="0" y="0"/>
              <a:ext cx="2335767" cy="649048"/>
            </a:xfrm>
            <a:custGeom>
              <a:avLst/>
              <a:gdLst/>
              <a:ahLst/>
              <a:cxnLst/>
              <a:rect l="l" t="t" r="r" b="b"/>
              <a:pathLst>
                <a:path w="2335767" h="649048">
                  <a:moveTo>
                    <a:pt x="0" y="0"/>
                  </a:moveTo>
                  <a:lnTo>
                    <a:pt x="2335767" y="0"/>
                  </a:lnTo>
                  <a:lnTo>
                    <a:pt x="2335767" y="649048"/>
                  </a:lnTo>
                  <a:lnTo>
                    <a:pt x="0" y="649048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14" name="TextBox 14"/>
            <p:cNvSpPr txBox="1"/>
            <p:nvPr/>
          </p:nvSpPr>
          <p:spPr>
            <a:xfrm>
              <a:off x="0" y="85725"/>
              <a:ext cx="2335767" cy="563323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028700" y="7706090"/>
            <a:ext cx="7054354" cy="1938856"/>
            <a:chOff x="0" y="0"/>
            <a:chExt cx="2361503" cy="649048"/>
          </a:xfrm>
          <a:solidFill>
            <a:srgbClr val="F4AED8"/>
          </a:solidFill>
        </p:grpSpPr>
        <p:sp>
          <p:nvSpPr>
            <p:cNvPr id="16" name="Freeform 16"/>
            <p:cNvSpPr/>
            <p:nvPr/>
          </p:nvSpPr>
          <p:spPr>
            <a:xfrm>
              <a:off x="0" y="0"/>
              <a:ext cx="2361503" cy="649048"/>
            </a:xfrm>
            <a:custGeom>
              <a:avLst/>
              <a:gdLst/>
              <a:ahLst/>
              <a:cxnLst/>
              <a:rect l="l" t="t" r="r" b="b"/>
              <a:pathLst>
                <a:path w="2361503" h="649048">
                  <a:moveTo>
                    <a:pt x="0" y="0"/>
                  </a:moveTo>
                  <a:lnTo>
                    <a:pt x="2361503" y="0"/>
                  </a:lnTo>
                  <a:lnTo>
                    <a:pt x="2361503" y="649048"/>
                  </a:lnTo>
                  <a:lnTo>
                    <a:pt x="0" y="649048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85725"/>
              <a:ext cx="2361503" cy="563323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335791" y="5894652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А 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9417933" y="5894652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Б .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335791" y="8149002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В .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9144000" y="7663227"/>
            <a:ext cx="6977475" cy="1938856"/>
            <a:chOff x="0" y="0"/>
            <a:chExt cx="2335767" cy="649048"/>
          </a:xfrm>
          <a:solidFill>
            <a:srgbClr val="F4AED8"/>
          </a:solidFill>
        </p:grpSpPr>
        <p:sp>
          <p:nvSpPr>
            <p:cNvPr id="22" name="Freeform 22"/>
            <p:cNvSpPr/>
            <p:nvPr/>
          </p:nvSpPr>
          <p:spPr>
            <a:xfrm>
              <a:off x="0" y="0"/>
              <a:ext cx="2335767" cy="649048"/>
            </a:xfrm>
            <a:custGeom>
              <a:avLst/>
              <a:gdLst/>
              <a:ahLst/>
              <a:cxnLst/>
              <a:rect l="l" t="t" r="r" b="b"/>
              <a:pathLst>
                <a:path w="2335767" h="649048">
                  <a:moveTo>
                    <a:pt x="0" y="0"/>
                  </a:moveTo>
                  <a:lnTo>
                    <a:pt x="2335767" y="0"/>
                  </a:lnTo>
                  <a:lnTo>
                    <a:pt x="2335767" y="649048"/>
                  </a:lnTo>
                  <a:lnTo>
                    <a:pt x="0" y="649048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23" name="TextBox 23"/>
            <p:cNvSpPr txBox="1"/>
            <p:nvPr/>
          </p:nvSpPr>
          <p:spPr>
            <a:xfrm>
              <a:off x="0" y="85725"/>
              <a:ext cx="2335767" cy="563323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9417933" y="8190695"/>
            <a:ext cx="1446630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Г .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3341604" y="6066102"/>
            <a:ext cx="3697453" cy="828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374"/>
              </a:lnSpc>
              <a:spcBef>
                <a:spcPct val="0"/>
              </a:spcBef>
            </a:pPr>
            <a:r>
              <a:rPr lang="en-US" sz="2499" spc="77">
                <a:solidFill>
                  <a:srgbClr val="2B2B2B"/>
                </a:solidFill>
                <a:latin typeface="Days Semi-Bold"/>
              </a:rPr>
              <a:t>удержаться на поверхности воды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1426538" y="6155637"/>
            <a:ext cx="4216046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374"/>
              </a:lnSpc>
              <a:spcBef>
                <a:spcPct val="0"/>
              </a:spcBef>
            </a:pPr>
            <a:r>
              <a:rPr lang="en-US" sz="2499" spc="77">
                <a:solidFill>
                  <a:srgbClr val="2B2B2B"/>
                </a:solidFill>
                <a:latin typeface="Days Semi-Bold"/>
              </a:rPr>
              <a:t>расходу сил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3341604" y="8032580"/>
            <a:ext cx="4216046" cy="1247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374"/>
              </a:lnSpc>
            </a:pPr>
            <a:r>
              <a:rPr lang="en-US" sz="2499" spc="77">
                <a:solidFill>
                  <a:srgbClr val="2B2B2B"/>
                </a:solidFill>
                <a:latin typeface="Days Semi-Bold"/>
              </a:rPr>
              <a:t>двигаться по течению наискосок </a:t>
            </a:r>
          </a:p>
          <a:p>
            <a:pPr marL="0" lvl="0" indent="0" algn="just">
              <a:lnSpc>
                <a:spcPts val="3374"/>
              </a:lnSpc>
              <a:spcBef>
                <a:spcPct val="0"/>
              </a:spcBef>
            </a:pPr>
            <a:r>
              <a:rPr lang="en-US" sz="2499" spc="77">
                <a:solidFill>
                  <a:srgbClr val="2B2B2B"/>
                </a:solidFill>
                <a:latin typeface="Days Semi-Bold"/>
              </a:rPr>
              <a:t>в направлении берега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1426538" y="8242130"/>
            <a:ext cx="4216046" cy="828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74"/>
              </a:lnSpc>
            </a:pPr>
            <a:r>
              <a:rPr lang="en-US" sz="2499" spc="77">
                <a:solidFill>
                  <a:srgbClr val="2B2B2B"/>
                </a:solidFill>
                <a:latin typeface="Days Semi-Bold"/>
              </a:rPr>
              <a:t>не нужно сопротивляться ему</a:t>
            </a:r>
          </a:p>
        </p:txBody>
      </p:sp>
      <p:pic>
        <p:nvPicPr>
          <p:cNvPr id="29" name="Рисунок 28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grpSp>
        <p:nvGrpSpPr>
          <p:cNvPr id="30" name="Group 4"/>
          <p:cNvGrpSpPr/>
          <p:nvPr/>
        </p:nvGrpSpPr>
        <p:grpSpPr>
          <a:xfrm>
            <a:off x="15162581" y="627655"/>
            <a:ext cx="3637563" cy="802090"/>
            <a:chOff x="0" y="0"/>
            <a:chExt cx="958041" cy="211250"/>
          </a:xfrm>
        </p:grpSpPr>
        <p:sp>
          <p:nvSpPr>
            <p:cNvPr id="31" name="Freeform 5"/>
            <p:cNvSpPr/>
            <p:nvPr/>
          </p:nvSpPr>
          <p:spPr>
            <a:xfrm>
              <a:off x="0" y="0"/>
              <a:ext cx="958041" cy="211250"/>
            </a:xfrm>
            <a:custGeom>
              <a:avLst/>
              <a:gdLst/>
              <a:ahLst/>
              <a:cxnLst/>
              <a:rect l="l" t="t" r="r" b="b"/>
              <a:pathLst>
                <a:path w="958041" h="211250">
                  <a:moveTo>
                    <a:pt x="105625" y="0"/>
                  </a:moveTo>
                  <a:lnTo>
                    <a:pt x="852416" y="0"/>
                  </a:lnTo>
                  <a:cubicBezTo>
                    <a:pt x="910751" y="0"/>
                    <a:pt x="958041" y="47290"/>
                    <a:pt x="958041" y="105625"/>
                  </a:cubicBezTo>
                  <a:lnTo>
                    <a:pt x="958041" y="105625"/>
                  </a:lnTo>
                  <a:cubicBezTo>
                    <a:pt x="958041" y="163960"/>
                    <a:pt x="910751" y="211250"/>
                    <a:pt x="852416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solidFill>
              <a:srgbClr val="DF128D"/>
            </a:solidFill>
          </p:spPr>
        </p:sp>
        <p:sp>
          <p:nvSpPr>
            <p:cNvPr id="32" name="TextBox 6"/>
            <p:cNvSpPr txBox="1"/>
            <p:nvPr/>
          </p:nvSpPr>
          <p:spPr>
            <a:xfrm>
              <a:off x="0" y="0"/>
              <a:ext cx="958041" cy="211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ВОДОЕМ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29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0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6" name="TextBox 6"/>
          <p:cNvSpPr txBox="1"/>
          <p:nvPr/>
        </p:nvSpPr>
        <p:spPr>
          <a:xfrm>
            <a:off x="13791570" y="391520"/>
            <a:ext cx="1159073" cy="985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DF128D"/>
                </a:solidFill>
                <a:latin typeface="Days" panose="02000505050000020004" charset="0"/>
              </a:rPr>
              <a:t>50</a:t>
            </a:r>
          </a:p>
        </p:txBody>
      </p:sp>
      <p:sp>
        <p:nvSpPr>
          <p:cNvPr id="7" name="Freeform 7"/>
          <p:cNvSpPr/>
          <p:nvPr/>
        </p:nvSpPr>
        <p:spPr>
          <a:xfrm>
            <a:off x="-1981200" y="8456210"/>
            <a:ext cx="3198742" cy="2797445"/>
          </a:xfrm>
          <a:custGeom>
            <a:avLst/>
            <a:gdLst/>
            <a:ahLst/>
            <a:cxnLst/>
            <a:rect l="l" t="t" r="r" b="b"/>
            <a:pathLst>
              <a:path w="3198742" h="2797445">
                <a:moveTo>
                  <a:pt x="0" y="0"/>
                </a:moveTo>
                <a:lnTo>
                  <a:pt x="3198742" y="0"/>
                </a:lnTo>
                <a:lnTo>
                  <a:pt x="3198742" y="2797445"/>
                </a:lnTo>
                <a:lnTo>
                  <a:pt x="0" y="2797445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grpSp>
        <p:nvGrpSpPr>
          <p:cNvPr id="8" name="Group 8"/>
          <p:cNvGrpSpPr/>
          <p:nvPr/>
        </p:nvGrpSpPr>
        <p:grpSpPr>
          <a:xfrm>
            <a:off x="2230433" y="3814334"/>
            <a:ext cx="3713168" cy="730422"/>
            <a:chOff x="0" y="0"/>
            <a:chExt cx="957349" cy="211250"/>
          </a:xfrm>
          <a:solidFill>
            <a:srgbClr val="F4AED8"/>
          </a:solidFill>
        </p:grpSpPr>
        <p:sp>
          <p:nvSpPr>
            <p:cNvPr id="9" name="Freeform 9"/>
            <p:cNvSpPr/>
            <p:nvPr/>
          </p:nvSpPr>
          <p:spPr>
            <a:xfrm>
              <a:off x="0" y="0"/>
              <a:ext cx="957349" cy="211250"/>
            </a:xfrm>
            <a:custGeom>
              <a:avLst/>
              <a:gdLst/>
              <a:ahLst/>
              <a:cxnLst/>
              <a:rect l="l" t="t" r="r" b="b"/>
              <a:pathLst>
                <a:path w="957349" h="211250">
                  <a:moveTo>
                    <a:pt x="105625" y="0"/>
                  </a:moveTo>
                  <a:lnTo>
                    <a:pt x="851724" y="0"/>
                  </a:lnTo>
                  <a:cubicBezTo>
                    <a:pt x="910059" y="0"/>
                    <a:pt x="957349" y="47290"/>
                    <a:pt x="957349" y="105625"/>
                  </a:cubicBezTo>
                  <a:lnTo>
                    <a:pt x="957349" y="105625"/>
                  </a:lnTo>
                  <a:cubicBezTo>
                    <a:pt x="957349" y="163960"/>
                    <a:pt x="910059" y="211250"/>
                    <a:pt x="851724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grpFill/>
          </p:spPr>
        </p:sp>
        <p:sp>
          <p:nvSpPr>
            <p:cNvPr id="10" name="TextBox 10"/>
            <p:cNvSpPr txBox="1"/>
            <p:nvPr/>
          </p:nvSpPr>
          <p:spPr>
            <a:xfrm>
              <a:off x="0" y="114300"/>
              <a:ext cx="957349" cy="9695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1049774" y="5067299"/>
            <a:ext cx="3568470" cy="742797"/>
            <a:chOff x="0" y="0"/>
            <a:chExt cx="957349" cy="211250"/>
          </a:xfrm>
          <a:solidFill>
            <a:srgbClr val="F4AED8"/>
          </a:solidFill>
        </p:grpSpPr>
        <p:sp>
          <p:nvSpPr>
            <p:cNvPr id="12" name="Freeform 12"/>
            <p:cNvSpPr/>
            <p:nvPr/>
          </p:nvSpPr>
          <p:spPr>
            <a:xfrm>
              <a:off x="0" y="0"/>
              <a:ext cx="957349" cy="211250"/>
            </a:xfrm>
            <a:custGeom>
              <a:avLst/>
              <a:gdLst/>
              <a:ahLst/>
              <a:cxnLst/>
              <a:rect l="l" t="t" r="r" b="b"/>
              <a:pathLst>
                <a:path w="957349" h="211250">
                  <a:moveTo>
                    <a:pt x="105625" y="0"/>
                  </a:moveTo>
                  <a:lnTo>
                    <a:pt x="851724" y="0"/>
                  </a:lnTo>
                  <a:cubicBezTo>
                    <a:pt x="910059" y="0"/>
                    <a:pt x="957349" y="47290"/>
                    <a:pt x="957349" y="105625"/>
                  </a:cubicBezTo>
                  <a:lnTo>
                    <a:pt x="957349" y="105625"/>
                  </a:lnTo>
                  <a:cubicBezTo>
                    <a:pt x="957349" y="163960"/>
                    <a:pt x="910059" y="211250"/>
                    <a:pt x="851724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grpFill/>
          </p:spPr>
        </p:sp>
        <p:sp>
          <p:nvSpPr>
            <p:cNvPr id="13" name="TextBox 13"/>
            <p:cNvSpPr txBox="1"/>
            <p:nvPr/>
          </p:nvSpPr>
          <p:spPr>
            <a:xfrm>
              <a:off x="0" y="114300"/>
              <a:ext cx="957349" cy="9695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905929" y="5905499"/>
            <a:ext cx="2885765" cy="720194"/>
            <a:chOff x="0" y="0"/>
            <a:chExt cx="760037" cy="211250"/>
          </a:xfrm>
          <a:solidFill>
            <a:srgbClr val="F4AED8"/>
          </a:solidFill>
        </p:grpSpPr>
        <p:sp>
          <p:nvSpPr>
            <p:cNvPr id="15" name="Freeform 15"/>
            <p:cNvSpPr/>
            <p:nvPr/>
          </p:nvSpPr>
          <p:spPr>
            <a:xfrm>
              <a:off x="0" y="0"/>
              <a:ext cx="760037" cy="211250"/>
            </a:xfrm>
            <a:custGeom>
              <a:avLst/>
              <a:gdLst/>
              <a:ahLst/>
              <a:cxnLst/>
              <a:rect l="l" t="t" r="r" b="b"/>
              <a:pathLst>
                <a:path w="760037" h="211250">
                  <a:moveTo>
                    <a:pt x="105625" y="0"/>
                  </a:moveTo>
                  <a:lnTo>
                    <a:pt x="654412" y="0"/>
                  </a:lnTo>
                  <a:cubicBezTo>
                    <a:pt x="712747" y="0"/>
                    <a:pt x="760037" y="47290"/>
                    <a:pt x="760037" y="105625"/>
                  </a:cubicBezTo>
                  <a:lnTo>
                    <a:pt x="760037" y="105625"/>
                  </a:lnTo>
                  <a:cubicBezTo>
                    <a:pt x="760037" y="163960"/>
                    <a:pt x="712747" y="211250"/>
                    <a:pt x="654412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grpFill/>
          </p:spPr>
        </p:sp>
        <p:sp>
          <p:nvSpPr>
            <p:cNvPr id="16" name="TextBox 16"/>
            <p:cNvSpPr txBox="1"/>
            <p:nvPr/>
          </p:nvSpPr>
          <p:spPr>
            <a:xfrm>
              <a:off x="0" y="114300"/>
              <a:ext cx="760037" cy="9695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905929" y="7277100"/>
            <a:ext cx="2885765" cy="707378"/>
            <a:chOff x="0" y="0"/>
            <a:chExt cx="760037" cy="211250"/>
          </a:xfrm>
          <a:solidFill>
            <a:srgbClr val="F4AED8"/>
          </a:solidFill>
        </p:grpSpPr>
        <p:sp>
          <p:nvSpPr>
            <p:cNvPr id="18" name="Freeform 18"/>
            <p:cNvSpPr/>
            <p:nvPr/>
          </p:nvSpPr>
          <p:spPr>
            <a:xfrm>
              <a:off x="0" y="0"/>
              <a:ext cx="760037" cy="211250"/>
            </a:xfrm>
            <a:custGeom>
              <a:avLst/>
              <a:gdLst/>
              <a:ahLst/>
              <a:cxnLst/>
              <a:rect l="l" t="t" r="r" b="b"/>
              <a:pathLst>
                <a:path w="760037" h="211250">
                  <a:moveTo>
                    <a:pt x="105625" y="0"/>
                  </a:moveTo>
                  <a:lnTo>
                    <a:pt x="654412" y="0"/>
                  </a:lnTo>
                  <a:cubicBezTo>
                    <a:pt x="712747" y="0"/>
                    <a:pt x="760037" y="47290"/>
                    <a:pt x="760037" y="105625"/>
                  </a:cubicBezTo>
                  <a:lnTo>
                    <a:pt x="760037" y="105625"/>
                  </a:lnTo>
                  <a:cubicBezTo>
                    <a:pt x="760037" y="163960"/>
                    <a:pt x="712747" y="211250"/>
                    <a:pt x="654412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grpFill/>
          </p:spPr>
        </p:sp>
        <p:sp>
          <p:nvSpPr>
            <p:cNvPr id="19" name="TextBox 19"/>
            <p:cNvSpPr txBox="1"/>
            <p:nvPr/>
          </p:nvSpPr>
          <p:spPr>
            <a:xfrm>
              <a:off x="0" y="114300"/>
              <a:ext cx="760037" cy="9695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3584071" y="8635884"/>
            <a:ext cx="3305301" cy="622415"/>
            <a:chOff x="0" y="0"/>
            <a:chExt cx="870532" cy="211250"/>
          </a:xfrm>
          <a:solidFill>
            <a:srgbClr val="F4AED8"/>
          </a:solidFill>
        </p:grpSpPr>
        <p:sp>
          <p:nvSpPr>
            <p:cNvPr id="21" name="Freeform 21"/>
            <p:cNvSpPr/>
            <p:nvPr/>
          </p:nvSpPr>
          <p:spPr>
            <a:xfrm>
              <a:off x="0" y="0"/>
              <a:ext cx="870532" cy="211250"/>
            </a:xfrm>
            <a:custGeom>
              <a:avLst/>
              <a:gdLst/>
              <a:ahLst/>
              <a:cxnLst/>
              <a:rect l="l" t="t" r="r" b="b"/>
              <a:pathLst>
                <a:path w="870532" h="211250">
                  <a:moveTo>
                    <a:pt x="105625" y="0"/>
                  </a:moveTo>
                  <a:lnTo>
                    <a:pt x="764907" y="0"/>
                  </a:lnTo>
                  <a:cubicBezTo>
                    <a:pt x="823242" y="0"/>
                    <a:pt x="870532" y="47290"/>
                    <a:pt x="870532" y="105625"/>
                  </a:cubicBezTo>
                  <a:lnTo>
                    <a:pt x="870532" y="105625"/>
                  </a:lnTo>
                  <a:cubicBezTo>
                    <a:pt x="870532" y="163960"/>
                    <a:pt x="823242" y="211250"/>
                    <a:pt x="764907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grpFill/>
          </p:spPr>
        </p:sp>
        <p:sp>
          <p:nvSpPr>
            <p:cNvPr id="22" name="TextBox 22"/>
            <p:cNvSpPr txBox="1"/>
            <p:nvPr/>
          </p:nvSpPr>
          <p:spPr>
            <a:xfrm>
              <a:off x="0" y="114300"/>
              <a:ext cx="870532" cy="96950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endParaRPr/>
            </a:p>
          </p:txBody>
        </p:sp>
      </p:grpSp>
      <p:pic>
        <p:nvPicPr>
          <p:cNvPr id="24" name="Рисунок 23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641589" y="8857255"/>
            <a:ext cx="1308773" cy="1355207"/>
          </a:xfrm>
          <a:prstGeom prst="rect">
            <a:avLst/>
          </a:prstGeom>
        </p:spPr>
      </p:pic>
      <p:grpSp>
        <p:nvGrpSpPr>
          <p:cNvPr id="25" name="Group 4"/>
          <p:cNvGrpSpPr/>
          <p:nvPr/>
        </p:nvGrpSpPr>
        <p:grpSpPr>
          <a:xfrm>
            <a:off x="15162581" y="627655"/>
            <a:ext cx="3637563" cy="802090"/>
            <a:chOff x="0" y="0"/>
            <a:chExt cx="958041" cy="211250"/>
          </a:xfrm>
        </p:grpSpPr>
        <p:sp>
          <p:nvSpPr>
            <p:cNvPr id="26" name="Freeform 5"/>
            <p:cNvSpPr/>
            <p:nvPr/>
          </p:nvSpPr>
          <p:spPr>
            <a:xfrm>
              <a:off x="0" y="0"/>
              <a:ext cx="958041" cy="211250"/>
            </a:xfrm>
            <a:custGeom>
              <a:avLst/>
              <a:gdLst/>
              <a:ahLst/>
              <a:cxnLst/>
              <a:rect l="l" t="t" r="r" b="b"/>
              <a:pathLst>
                <a:path w="958041" h="211250">
                  <a:moveTo>
                    <a:pt x="105625" y="0"/>
                  </a:moveTo>
                  <a:lnTo>
                    <a:pt x="852416" y="0"/>
                  </a:lnTo>
                  <a:cubicBezTo>
                    <a:pt x="910751" y="0"/>
                    <a:pt x="958041" y="47290"/>
                    <a:pt x="958041" y="105625"/>
                  </a:cubicBezTo>
                  <a:lnTo>
                    <a:pt x="958041" y="105625"/>
                  </a:lnTo>
                  <a:cubicBezTo>
                    <a:pt x="958041" y="163960"/>
                    <a:pt x="910751" y="211250"/>
                    <a:pt x="852416" y="211250"/>
                  </a:cubicBezTo>
                  <a:lnTo>
                    <a:pt x="105625" y="211250"/>
                  </a:lnTo>
                  <a:cubicBezTo>
                    <a:pt x="47290" y="211250"/>
                    <a:pt x="0" y="163960"/>
                    <a:pt x="0" y="105625"/>
                  </a:cubicBezTo>
                  <a:lnTo>
                    <a:pt x="0" y="105625"/>
                  </a:lnTo>
                  <a:cubicBezTo>
                    <a:pt x="0" y="47290"/>
                    <a:pt x="47290" y="0"/>
                    <a:pt x="105625" y="0"/>
                  </a:cubicBezTo>
                  <a:close/>
                </a:path>
              </a:pathLst>
            </a:custGeom>
            <a:solidFill>
              <a:srgbClr val="DF128D"/>
            </a:solidFill>
          </p:spPr>
        </p:sp>
        <p:sp>
          <p:nvSpPr>
            <p:cNvPr id="27" name="TextBox 6"/>
            <p:cNvSpPr txBox="1"/>
            <p:nvPr/>
          </p:nvSpPr>
          <p:spPr>
            <a:xfrm>
              <a:off x="0" y="0"/>
              <a:ext cx="958041" cy="211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ВОДОЕМ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1028700" y="1733397"/>
            <a:ext cx="16230600" cy="82555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Дополните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текст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5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словами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чтобы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стал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понятен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смысл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Перед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тем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как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сесть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лодку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необходимо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проверить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ее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1)_______________и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убедиться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наличии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уключин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весел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Производить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посадку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лодку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2) ___________.</a:t>
            </a:r>
          </a:p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3)_________,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меняться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местами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и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садиться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лодки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время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ее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движения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4)__________с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лодки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особенно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если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лодке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есть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умеющие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плавать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Всегда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5)___________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дорогу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моторным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и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парусным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судам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управляя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гребной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лодкой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23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4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5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6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" name="TextBox 3"/>
          <p:cNvSpPr txBox="1"/>
          <p:nvPr/>
        </p:nvSpPr>
        <p:spPr>
          <a:xfrm>
            <a:off x="1028700" y="2409672"/>
            <a:ext cx="16230600" cy="1333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Что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будете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делать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если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посторонний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человек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попросил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сообщить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ему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цифры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с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пластиковой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карты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?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1596855" y="6388259"/>
            <a:ext cx="7547145" cy="1599766"/>
            <a:chOff x="0" y="0"/>
            <a:chExt cx="10062860" cy="2133021"/>
          </a:xfrm>
          <a:solidFill>
            <a:srgbClr val="F4AED8"/>
          </a:solidFill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10062860" cy="2133021"/>
              <a:chOff x="0" y="0"/>
              <a:chExt cx="2526469" cy="535535"/>
            </a:xfrm>
            <a:grpFill/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2526469" cy="535535"/>
              </a:xfrm>
              <a:custGeom>
                <a:avLst/>
                <a:gdLst/>
                <a:ahLst/>
                <a:cxnLst/>
                <a:rect l="l" t="t" r="r" b="b"/>
                <a:pathLst>
                  <a:path w="2526469" h="535535">
                    <a:moveTo>
                      <a:pt x="0" y="0"/>
                    </a:moveTo>
                    <a:lnTo>
                      <a:pt x="2526469" y="0"/>
                    </a:lnTo>
                    <a:lnTo>
                      <a:pt x="2526469" y="535535"/>
                    </a:lnTo>
                    <a:lnTo>
                      <a:pt x="0" y="535535"/>
                    </a:lnTo>
                    <a:close/>
                  </a:path>
                </a:pathLst>
              </a:custGeom>
              <a:grpFill/>
              <a:ln cap="sq">
                <a:noFill/>
                <a:prstDash val="solid"/>
                <a:miter/>
              </a:ln>
            </p:spPr>
          </p:sp>
          <p:sp>
            <p:nvSpPr>
              <p:cNvPr id="8" name="TextBox 8"/>
              <p:cNvSpPr txBox="1"/>
              <p:nvPr/>
            </p:nvSpPr>
            <p:spPr>
              <a:xfrm>
                <a:off x="0" y="85725"/>
                <a:ext cx="2526469" cy="449810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25"/>
                  </a:lnSpc>
                </a:pPr>
                <a:endParaRPr/>
              </a:p>
            </p:txBody>
          </p:sp>
        </p:grpSp>
        <p:sp>
          <p:nvSpPr>
            <p:cNvPr id="9" name="TextBox 9"/>
            <p:cNvSpPr txBox="1"/>
            <p:nvPr/>
          </p:nvSpPr>
          <p:spPr>
            <a:xfrm>
              <a:off x="607859" y="353406"/>
              <a:ext cx="2270454" cy="1626235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640"/>
                </a:lnSpc>
              </a:pPr>
              <a:r>
                <a:rPr lang="en-US" sz="9000" spc="-738" dirty="0">
                  <a:solidFill>
                    <a:srgbClr val="2B2B2B"/>
                  </a:solidFill>
                  <a:latin typeface="Days"/>
                </a:rPr>
                <a:t>А .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2878313" y="221961"/>
              <a:ext cx="5941791" cy="1651000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374"/>
                </a:lnSpc>
                <a:spcBef>
                  <a:spcPct val="0"/>
                </a:spcBef>
              </a:pPr>
              <a:r>
                <a:rPr lang="en-US" sz="2499" spc="149">
                  <a:solidFill>
                    <a:srgbClr val="2B2B2B"/>
                  </a:solidFill>
                  <a:latin typeface="Days Medium"/>
                </a:rPr>
                <a:t>Нужно сообщить цифры постороннему человеку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9588212" y="6388259"/>
            <a:ext cx="6998061" cy="1599766"/>
            <a:chOff x="0" y="0"/>
            <a:chExt cx="9330748" cy="2133021"/>
          </a:xfrm>
          <a:solidFill>
            <a:srgbClr val="F4AED8"/>
          </a:solidFill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9330748" cy="2133021"/>
              <a:chOff x="0" y="0"/>
              <a:chExt cx="2342659" cy="535535"/>
            </a:xfrm>
            <a:grpFill/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2342659" cy="535535"/>
              </a:xfrm>
              <a:custGeom>
                <a:avLst/>
                <a:gdLst/>
                <a:ahLst/>
                <a:cxnLst/>
                <a:rect l="l" t="t" r="r" b="b"/>
                <a:pathLst>
                  <a:path w="2342659" h="535535">
                    <a:moveTo>
                      <a:pt x="0" y="0"/>
                    </a:moveTo>
                    <a:lnTo>
                      <a:pt x="2342659" y="0"/>
                    </a:lnTo>
                    <a:lnTo>
                      <a:pt x="2342659" y="535535"/>
                    </a:lnTo>
                    <a:lnTo>
                      <a:pt x="0" y="535535"/>
                    </a:lnTo>
                    <a:close/>
                  </a:path>
                </a:pathLst>
              </a:custGeom>
              <a:grpFill/>
              <a:ln cap="sq">
                <a:noFill/>
                <a:prstDash val="solid"/>
                <a:miter/>
              </a:ln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0" y="85725"/>
                <a:ext cx="2342659" cy="449810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25"/>
                  </a:lnSpc>
                </a:pPr>
                <a:endParaRPr/>
              </a:p>
            </p:txBody>
          </p:sp>
        </p:grpSp>
        <p:sp>
          <p:nvSpPr>
            <p:cNvPr id="15" name="TextBox 15"/>
            <p:cNvSpPr txBox="1"/>
            <p:nvPr/>
          </p:nvSpPr>
          <p:spPr>
            <a:xfrm>
              <a:off x="563635" y="353406"/>
              <a:ext cx="2105270" cy="1626235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640"/>
                </a:lnSpc>
              </a:pPr>
              <a:r>
                <a:rPr lang="en-US" sz="9000" spc="-738">
                  <a:solidFill>
                    <a:srgbClr val="2B2B2B"/>
                  </a:solidFill>
                  <a:latin typeface="Days"/>
                </a:rPr>
                <a:t>Б .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2668904" y="221961"/>
              <a:ext cx="5509503" cy="1651000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374"/>
                </a:lnSpc>
                <a:spcBef>
                  <a:spcPct val="0"/>
                </a:spcBef>
              </a:pPr>
              <a:r>
                <a:rPr lang="en-US" sz="2499" spc="149">
                  <a:solidFill>
                    <a:srgbClr val="2B2B2B"/>
                  </a:solidFill>
                  <a:latin typeface="Days Medium"/>
                </a:rPr>
                <a:t>Нужно срочно сообщишь об этом своим близким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1817583" y="627655"/>
            <a:ext cx="6775654" cy="802090"/>
            <a:chOff x="0" y="0"/>
            <a:chExt cx="1784534" cy="21125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784534" cy="211250"/>
            </a:xfrm>
            <a:custGeom>
              <a:avLst/>
              <a:gdLst/>
              <a:ahLst/>
              <a:cxnLst/>
              <a:rect l="l" t="t" r="r" b="b"/>
              <a:pathLst>
                <a:path w="1784534" h="211250">
                  <a:moveTo>
                    <a:pt x="58273" y="0"/>
                  </a:moveTo>
                  <a:lnTo>
                    <a:pt x="1726261" y="0"/>
                  </a:lnTo>
                  <a:cubicBezTo>
                    <a:pt x="1741716" y="0"/>
                    <a:pt x="1756538" y="6139"/>
                    <a:pt x="1767467" y="17068"/>
                  </a:cubicBezTo>
                  <a:cubicBezTo>
                    <a:pt x="1778395" y="27996"/>
                    <a:pt x="1784534" y="42818"/>
                    <a:pt x="1784534" y="58273"/>
                  </a:cubicBezTo>
                  <a:lnTo>
                    <a:pt x="1784534" y="152977"/>
                  </a:lnTo>
                  <a:cubicBezTo>
                    <a:pt x="1784534" y="168432"/>
                    <a:pt x="1778395" y="183254"/>
                    <a:pt x="1767467" y="194182"/>
                  </a:cubicBezTo>
                  <a:cubicBezTo>
                    <a:pt x="1756538" y="205111"/>
                    <a:pt x="1741716" y="211250"/>
                    <a:pt x="1726261" y="211250"/>
                  </a:cubicBezTo>
                  <a:lnTo>
                    <a:pt x="58273" y="211250"/>
                  </a:lnTo>
                  <a:cubicBezTo>
                    <a:pt x="42818" y="211250"/>
                    <a:pt x="27996" y="205111"/>
                    <a:pt x="17068" y="194182"/>
                  </a:cubicBezTo>
                  <a:cubicBezTo>
                    <a:pt x="6139" y="183254"/>
                    <a:pt x="0" y="168432"/>
                    <a:pt x="0" y="152977"/>
                  </a:cubicBezTo>
                  <a:lnTo>
                    <a:pt x="0" y="58273"/>
                  </a:lnTo>
                  <a:cubicBezTo>
                    <a:pt x="0" y="42818"/>
                    <a:pt x="6139" y="27996"/>
                    <a:pt x="17068" y="17068"/>
                  </a:cubicBezTo>
                  <a:cubicBezTo>
                    <a:pt x="27996" y="6139"/>
                    <a:pt x="42818" y="0"/>
                    <a:pt x="58273" y="0"/>
                  </a:cubicBezTo>
                  <a:close/>
                </a:path>
              </a:pathLst>
            </a:custGeom>
            <a:solidFill>
              <a:srgbClr val="DF128D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0"/>
              <a:ext cx="1784534" cy="211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ЛИЧНАЯ БЕЗОПАСНОСТЬ</a:t>
              </a:r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10439401" y="391520"/>
            <a:ext cx="1144742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DF128D"/>
                </a:solidFill>
                <a:latin typeface="Days" panose="02000505050000020004" charset="0"/>
              </a:rPr>
              <a:t>10</a:t>
            </a:r>
          </a:p>
        </p:txBody>
      </p:sp>
      <p:pic>
        <p:nvPicPr>
          <p:cNvPr id="21" name="Рисунок 20">
            <a:hlinkClick r:id="rId40" action="ppaction://hlinksldjump"/>
          </p:cNvPr>
          <p:cNvPicPr>
            <a:picLocks noChangeAspect="1"/>
          </p:cNvPicPr>
          <p:nvPr/>
        </p:nvPicPr>
        <p:blipFill rotWithShape="1">
          <a:blip r:embed="rId4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Группа 28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30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3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3" name="Group 3"/>
          <p:cNvGrpSpPr/>
          <p:nvPr/>
        </p:nvGrpSpPr>
        <p:grpSpPr>
          <a:xfrm>
            <a:off x="9144000" y="3018368"/>
            <a:ext cx="8115300" cy="1938856"/>
            <a:chOff x="0" y="0"/>
            <a:chExt cx="10820400" cy="2585141"/>
          </a:xfrm>
          <a:solidFill>
            <a:srgbClr val="F4AED8"/>
          </a:solidFill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10820400" cy="2585141"/>
              <a:chOff x="0" y="0"/>
              <a:chExt cx="2716663" cy="649048"/>
            </a:xfrm>
            <a:grpFill/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2716663" cy="649048"/>
              </a:xfrm>
              <a:custGeom>
                <a:avLst/>
                <a:gdLst/>
                <a:ahLst/>
                <a:cxnLst/>
                <a:rect l="l" t="t" r="r" b="b"/>
                <a:pathLst>
                  <a:path w="2716663" h="649048">
                    <a:moveTo>
                      <a:pt x="0" y="0"/>
                    </a:moveTo>
                    <a:lnTo>
                      <a:pt x="2716663" y="0"/>
                    </a:lnTo>
                    <a:lnTo>
                      <a:pt x="2716663" y="649048"/>
                    </a:lnTo>
                    <a:lnTo>
                      <a:pt x="0" y="649048"/>
                    </a:lnTo>
                    <a:close/>
                  </a:path>
                </a:pathLst>
              </a:custGeom>
              <a:grpFill/>
              <a:ln cap="sq">
                <a:noFill/>
                <a:prstDash val="solid"/>
                <a:miter/>
              </a:ln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85725"/>
                <a:ext cx="2716663" cy="563323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25"/>
                  </a:lnSpc>
                </a:pPr>
                <a:endParaRPr/>
              </a:p>
            </p:txBody>
          </p:sp>
        </p:grpSp>
        <p:sp>
          <p:nvSpPr>
            <p:cNvPr id="7" name="TextBox 7"/>
            <p:cNvSpPr txBox="1"/>
            <p:nvPr/>
          </p:nvSpPr>
          <p:spPr>
            <a:xfrm>
              <a:off x="653619" y="353406"/>
              <a:ext cx="2441376" cy="1626235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640"/>
                </a:lnSpc>
              </a:pPr>
              <a:r>
                <a:rPr lang="en-US" sz="9000" spc="-738" dirty="0">
                  <a:solidFill>
                    <a:srgbClr val="2B2B2B"/>
                  </a:solidFill>
                  <a:latin typeface="Days"/>
                </a:rPr>
                <a:t>А .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3048000" y="598309"/>
              <a:ext cx="6389095" cy="1162712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374"/>
                </a:lnSpc>
                <a:spcBef>
                  <a:spcPct val="0"/>
                </a:spcBef>
              </a:pPr>
              <a:r>
                <a:rPr lang="ru-RU" sz="2499" spc="149" dirty="0" smtClean="0">
                  <a:solidFill>
                    <a:srgbClr val="2B2B2B"/>
                  </a:solidFill>
                  <a:latin typeface="Days Medium"/>
                </a:rPr>
                <a:t>Р</a:t>
              </a:r>
              <a:r>
                <a:rPr lang="en-US" sz="2499" spc="149" dirty="0" err="1" smtClean="0">
                  <a:solidFill>
                    <a:srgbClr val="2B2B2B"/>
                  </a:solidFill>
                  <a:latin typeface="Days Medium"/>
                </a:rPr>
                <a:t>азмер</a:t>
              </a:r>
              <a:r>
                <a:rPr lang="en-US" sz="2499" spc="149" dirty="0" smtClean="0">
                  <a:solidFill>
                    <a:srgbClr val="2B2B2B"/>
                  </a:solidFill>
                  <a:latin typeface="Days Medium"/>
                </a:rPr>
                <a:t>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ноги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, </a:t>
              </a:r>
              <a:r>
                <a:rPr lang="ru-RU" sz="2499" spc="149" dirty="0" smtClean="0">
                  <a:solidFill>
                    <a:srgbClr val="2B2B2B"/>
                  </a:solidFill>
                  <a:latin typeface="Days Medium"/>
                </a:rPr>
                <a:t>рост</a:t>
              </a:r>
              <a:r>
                <a:rPr lang="en-US" sz="2499" spc="149" dirty="0" smtClean="0">
                  <a:solidFill>
                    <a:srgbClr val="2B2B2B"/>
                  </a:solidFill>
                  <a:latin typeface="Days Medium"/>
                </a:rPr>
                <a:t>,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цвет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 </a:t>
              </a:r>
              <a:r>
                <a:rPr lang="en-US" sz="2499" spc="149" dirty="0" err="1" smtClean="0">
                  <a:solidFill>
                    <a:srgbClr val="2B2B2B"/>
                  </a:solidFill>
                  <a:latin typeface="Days Medium"/>
                </a:rPr>
                <a:t>волос</a:t>
              </a:r>
              <a:endParaRPr lang="en-US" sz="2499" spc="149" dirty="0">
                <a:solidFill>
                  <a:srgbClr val="2B2B2B"/>
                </a:solidFill>
                <a:latin typeface="Days Medium"/>
              </a:endParaRP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9144000" y="5256309"/>
            <a:ext cx="8115300" cy="1599766"/>
            <a:chOff x="0" y="0"/>
            <a:chExt cx="10820400" cy="2133021"/>
          </a:xfrm>
          <a:solidFill>
            <a:srgbClr val="F4AED8"/>
          </a:solidFill>
        </p:grpSpPr>
        <p:grpSp>
          <p:nvGrpSpPr>
            <p:cNvPr id="10" name="Group 10"/>
            <p:cNvGrpSpPr/>
            <p:nvPr/>
          </p:nvGrpSpPr>
          <p:grpSpPr>
            <a:xfrm>
              <a:off x="0" y="0"/>
              <a:ext cx="10820400" cy="2133021"/>
              <a:chOff x="0" y="0"/>
              <a:chExt cx="2716663" cy="535535"/>
            </a:xfrm>
            <a:grpFill/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716663" cy="535535"/>
              </a:xfrm>
              <a:custGeom>
                <a:avLst/>
                <a:gdLst/>
                <a:ahLst/>
                <a:cxnLst/>
                <a:rect l="l" t="t" r="r" b="b"/>
                <a:pathLst>
                  <a:path w="2716663" h="535535">
                    <a:moveTo>
                      <a:pt x="0" y="0"/>
                    </a:moveTo>
                    <a:lnTo>
                      <a:pt x="2716663" y="0"/>
                    </a:lnTo>
                    <a:lnTo>
                      <a:pt x="2716663" y="535535"/>
                    </a:lnTo>
                    <a:lnTo>
                      <a:pt x="0" y="535535"/>
                    </a:lnTo>
                    <a:close/>
                  </a:path>
                </a:pathLst>
              </a:custGeom>
              <a:grpFill/>
              <a:ln cap="sq">
                <a:noFill/>
                <a:prstDash val="solid"/>
                <a:miter/>
              </a:ln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85725"/>
                <a:ext cx="2716663" cy="449810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25"/>
                  </a:lnSpc>
                </a:pPr>
                <a:endParaRPr/>
              </a:p>
            </p:txBody>
          </p:sp>
        </p:grpSp>
        <p:sp>
          <p:nvSpPr>
            <p:cNvPr id="13" name="TextBox 13"/>
            <p:cNvSpPr txBox="1"/>
            <p:nvPr/>
          </p:nvSpPr>
          <p:spPr>
            <a:xfrm>
              <a:off x="653619" y="353406"/>
              <a:ext cx="2441376" cy="1626235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640"/>
                </a:lnSpc>
              </a:pPr>
              <a:r>
                <a:rPr lang="en-US" sz="9000" spc="-738">
                  <a:solidFill>
                    <a:srgbClr val="2B2B2B"/>
                  </a:solidFill>
                  <a:latin typeface="Days"/>
                </a:rPr>
                <a:t>Б .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3094995" y="221961"/>
              <a:ext cx="6389095" cy="1744066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lvl="0">
                <a:lnSpc>
                  <a:spcPts val="3374"/>
                </a:lnSpc>
                <a:spcBef>
                  <a:spcPct val="0"/>
                </a:spcBef>
              </a:pP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Фамилия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, </a:t>
              </a:r>
              <a:r>
                <a:rPr lang="ru-RU" sz="2499" spc="149" dirty="0" smtClean="0">
                  <a:solidFill>
                    <a:srgbClr val="2B2B2B"/>
                  </a:solidFill>
                  <a:latin typeface="Days Medium"/>
                </a:rPr>
                <a:t>и</a:t>
              </a:r>
              <a:r>
                <a:rPr lang="en-US" sz="2499" spc="149" dirty="0" err="1" smtClean="0">
                  <a:solidFill>
                    <a:srgbClr val="2B2B2B"/>
                  </a:solidFill>
                  <a:latin typeface="Days Medium"/>
                </a:rPr>
                <a:t>мя</a:t>
              </a:r>
              <a:r>
                <a:rPr lang="en-US" sz="2499" spc="149" dirty="0" smtClean="0">
                  <a:solidFill>
                    <a:srgbClr val="2B2B2B"/>
                  </a:solidFill>
                  <a:latin typeface="Days Medium"/>
                </a:rPr>
                <a:t>, </a:t>
              </a:r>
              <a:r>
                <a:rPr lang="ru-RU" sz="2499" spc="149" dirty="0" smtClean="0">
                  <a:solidFill>
                    <a:srgbClr val="2B2B2B"/>
                  </a:solidFill>
                  <a:latin typeface="Days Medium"/>
                </a:rPr>
                <a:t>о</a:t>
              </a:r>
              <a:r>
                <a:rPr lang="en-US" sz="2499" spc="149" dirty="0" err="1" smtClean="0">
                  <a:solidFill>
                    <a:srgbClr val="2B2B2B"/>
                  </a:solidFill>
                  <a:latin typeface="Days Medium"/>
                </a:rPr>
                <a:t>тчество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, </a:t>
              </a:r>
              <a:r>
                <a:rPr lang="en-US" sz="2499" spc="149" dirty="0" err="1" smtClean="0">
                  <a:solidFill>
                    <a:srgbClr val="2B2B2B"/>
                  </a:solidFill>
                  <a:latin typeface="Days Medium"/>
                </a:rPr>
                <a:t>место</a:t>
              </a:r>
              <a:r>
                <a:rPr lang="en-US" sz="2499" spc="149" dirty="0" smtClean="0">
                  <a:solidFill>
                    <a:srgbClr val="2B2B2B"/>
                  </a:solidFill>
                  <a:latin typeface="Days Medium"/>
                </a:rPr>
                <a:t>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жительства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,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номер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телефона</a:t>
              </a:r>
              <a:endParaRPr lang="en-US" sz="2499" spc="149" dirty="0">
                <a:solidFill>
                  <a:srgbClr val="2B2B2B"/>
                </a:solidFill>
                <a:latin typeface="Days Medium"/>
              </a:endParaRPr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1028700" y="5358728"/>
            <a:ext cx="8142565" cy="1333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u="none" strike="noStrike" spc="123" dirty="0" err="1">
                <a:solidFill>
                  <a:srgbClr val="2B2B2B"/>
                </a:solidFill>
                <a:latin typeface="Days" panose="02000505050000020004" charset="0"/>
              </a:rPr>
              <a:t>Что</a:t>
            </a:r>
            <a:r>
              <a:rPr lang="en-US" sz="3999" u="none" strike="noStrike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u="none" strike="noStrike" spc="123" dirty="0" err="1">
                <a:solidFill>
                  <a:srgbClr val="2B2B2B"/>
                </a:solidFill>
                <a:latin typeface="Days" panose="02000505050000020004" charset="0"/>
              </a:rPr>
              <a:t>является</a:t>
            </a:r>
            <a:r>
              <a:rPr lang="en-US" sz="3999" u="none" strike="noStrike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</a:p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u="none" strike="noStrike" spc="123" dirty="0" err="1">
                <a:solidFill>
                  <a:srgbClr val="2B2B2B"/>
                </a:solidFill>
                <a:latin typeface="Days" panose="02000505050000020004" charset="0"/>
              </a:rPr>
              <a:t>персональными</a:t>
            </a:r>
            <a:r>
              <a:rPr lang="en-US" sz="3999" u="none" strike="noStrike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u="none" strike="noStrike" spc="123" dirty="0" err="1">
                <a:solidFill>
                  <a:srgbClr val="2B2B2B"/>
                </a:solidFill>
                <a:latin typeface="Days" panose="02000505050000020004" charset="0"/>
              </a:rPr>
              <a:t>данными</a:t>
            </a:r>
            <a:r>
              <a:rPr lang="en-US" sz="3999" u="none" strike="noStrike" spc="123" dirty="0">
                <a:solidFill>
                  <a:srgbClr val="2B2B2B"/>
                </a:solidFill>
                <a:latin typeface="Days" panose="02000505050000020004" charset="0"/>
              </a:rPr>
              <a:t>? 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9144000" y="7311136"/>
            <a:ext cx="8115300" cy="1599766"/>
            <a:chOff x="0" y="0"/>
            <a:chExt cx="10820400" cy="2133021"/>
          </a:xfrm>
          <a:solidFill>
            <a:srgbClr val="F4AED8"/>
          </a:solidFill>
        </p:grpSpPr>
        <p:grpSp>
          <p:nvGrpSpPr>
            <p:cNvPr id="17" name="Group 17"/>
            <p:cNvGrpSpPr/>
            <p:nvPr/>
          </p:nvGrpSpPr>
          <p:grpSpPr>
            <a:xfrm>
              <a:off x="0" y="0"/>
              <a:ext cx="10820400" cy="2133021"/>
              <a:chOff x="0" y="0"/>
              <a:chExt cx="2716663" cy="535535"/>
            </a:xfrm>
            <a:grpFill/>
          </p:grpSpPr>
          <p:sp>
            <p:nvSpPr>
              <p:cNvPr id="18" name="Freeform 18"/>
              <p:cNvSpPr/>
              <p:nvPr/>
            </p:nvSpPr>
            <p:spPr>
              <a:xfrm>
                <a:off x="0" y="0"/>
                <a:ext cx="2716663" cy="535535"/>
              </a:xfrm>
              <a:custGeom>
                <a:avLst/>
                <a:gdLst/>
                <a:ahLst/>
                <a:cxnLst/>
                <a:rect l="l" t="t" r="r" b="b"/>
                <a:pathLst>
                  <a:path w="2716663" h="535535">
                    <a:moveTo>
                      <a:pt x="0" y="0"/>
                    </a:moveTo>
                    <a:lnTo>
                      <a:pt x="2716663" y="0"/>
                    </a:lnTo>
                    <a:lnTo>
                      <a:pt x="2716663" y="535535"/>
                    </a:lnTo>
                    <a:lnTo>
                      <a:pt x="0" y="535535"/>
                    </a:lnTo>
                    <a:close/>
                  </a:path>
                </a:pathLst>
              </a:custGeom>
              <a:grpFill/>
              <a:ln cap="sq">
                <a:noFill/>
                <a:prstDash val="solid"/>
                <a:miter/>
              </a:ln>
            </p:spPr>
          </p:sp>
          <p:sp>
            <p:nvSpPr>
              <p:cNvPr id="19" name="TextBox 19"/>
              <p:cNvSpPr txBox="1"/>
              <p:nvPr/>
            </p:nvSpPr>
            <p:spPr>
              <a:xfrm>
                <a:off x="0" y="85725"/>
                <a:ext cx="2716663" cy="449810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25"/>
                  </a:lnSpc>
                </a:pPr>
                <a:endParaRPr/>
              </a:p>
            </p:txBody>
          </p:sp>
        </p:grpSp>
        <p:sp>
          <p:nvSpPr>
            <p:cNvPr id="20" name="TextBox 20"/>
            <p:cNvSpPr txBox="1"/>
            <p:nvPr/>
          </p:nvSpPr>
          <p:spPr>
            <a:xfrm>
              <a:off x="653619" y="353406"/>
              <a:ext cx="2441376" cy="1626235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640"/>
                </a:lnSpc>
              </a:pPr>
              <a:r>
                <a:rPr lang="en-US" sz="9000" spc="-738">
                  <a:solidFill>
                    <a:srgbClr val="2B2B2B"/>
                  </a:solidFill>
                  <a:latin typeface="Days"/>
                </a:rPr>
                <a:t>В .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3094995" y="221961"/>
              <a:ext cx="6389095" cy="1651000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374"/>
                </a:lnSpc>
                <a:spcBef>
                  <a:spcPct val="0"/>
                </a:spcBef>
              </a:pP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Электронная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почта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,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фотография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,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номер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школы</a:t>
              </a:r>
              <a:endParaRPr lang="en-US" sz="2499" spc="149" dirty="0">
                <a:solidFill>
                  <a:srgbClr val="2B2B2B"/>
                </a:solidFill>
                <a:latin typeface="Days Medium"/>
              </a:endParaRPr>
            </a:p>
          </p:txBody>
        </p:sp>
      </p:grpSp>
      <p:sp>
        <p:nvSpPr>
          <p:cNvPr id="22" name="Freeform 22"/>
          <p:cNvSpPr/>
          <p:nvPr/>
        </p:nvSpPr>
        <p:spPr>
          <a:xfrm rot="7215368">
            <a:off x="-1529962" y="2383514"/>
            <a:ext cx="3184395" cy="2217497"/>
          </a:xfrm>
          <a:custGeom>
            <a:avLst/>
            <a:gdLst/>
            <a:ahLst/>
            <a:cxnLst/>
            <a:rect l="l" t="t" r="r" b="b"/>
            <a:pathLst>
              <a:path w="3184395" h="2217497">
                <a:moveTo>
                  <a:pt x="0" y="0"/>
                </a:moveTo>
                <a:lnTo>
                  <a:pt x="3184395" y="0"/>
                </a:lnTo>
                <a:lnTo>
                  <a:pt x="3184395" y="2217496"/>
                </a:lnTo>
                <a:lnTo>
                  <a:pt x="0" y="2217496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4" name="Freeform 24"/>
          <p:cNvSpPr/>
          <p:nvPr/>
        </p:nvSpPr>
        <p:spPr>
          <a:xfrm>
            <a:off x="11817583" y="627655"/>
            <a:ext cx="6775654" cy="802090"/>
          </a:xfrm>
          <a:custGeom>
            <a:avLst/>
            <a:gdLst/>
            <a:ahLst/>
            <a:cxnLst/>
            <a:rect l="l" t="t" r="r" b="b"/>
            <a:pathLst>
              <a:path w="1784534" h="211250">
                <a:moveTo>
                  <a:pt x="58273" y="0"/>
                </a:moveTo>
                <a:lnTo>
                  <a:pt x="1726261" y="0"/>
                </a:lnTo>
                <a:cubicBezTo>
                  <a:pt x="1741716" y="0"/>
                  <a:pt x="1756538" y="6139"/>
                  <a:pt x="1767467" y="17068"/>
                </a:cubicBezTo>
                <a:cubicBezTo>
                  <a:pt x="1778395" y="27996"/>
                  <a:pt x="1784534" y="42818"/>
                  <a:pt x="1784534" y="58273"/>
                </a:cubicBezTo>
                <a:lnTo>
                  <a:pt x="1784534" y="152977"/>
                </a:lnTo>
                <a:cubicBezTo>
                  <a:pt x="1784534" y="168432"/>
                  <a:pt x="1778395" y="183254"/>
                  <a:pt x="1767467" y="194182"/>
                </a:cubicBezTo>
                <a:cubicBezTo>
                  <a:pt x="1756538" y="205111"/>
                  <a:pt x="1741716" y="211250"/>
                  <a:pt x="1726261" y="211250"/>
                </a:cubicBezTo>
                <a:lnTo>
                  <a:pt x="58273" y="211250"/>
                </a:lnTo>
                <a:cubicBezTo>
                  <a:pt x="42818" y="211250"/>
                  <a:pt x="27996" y="205111"/>
                  <a:pt x="17068" y="194182"/>
                </a:cubicBezTo>
                <a:cubicBezTo>
                  <a:pt x="6139" y="183254"/>
                  <a:pt x="0" y="168432"/>
                  <a:pt x="0" y="152977"/>
                </a:cubicBezTo>
                <a:lnTo>
                  <a:pt x="0" y="58273"/>
                </a:lnTo>
                <a:cubicBezTo>
                  <a:pt x="0" y="42818"/>
                  <a:pt x="6139" y="27996"/>
                  <a:pt x="17068" y="17068"/>
                </a:cubicBezTo>
                <a:cubicBezTo>
                  <a:pt x="27996" y="6139"/>
                  <a:pt x="42818" y="0"/>
                  <a:pt x="58273" y="0"/>
                </a:cubicBezTo>
                <a:close/>
              </a:path>
            </a:pathLst>
          </a:custGeom>
          <a:solidFill>
            <a:srgbClr val="DF128D"/>
          </a:solidFill>
        </p:spPr>
      </p:sp>
      <p:sp>
        <p:nvSpPr>
          <p:cNvPr id="26" name="TextBox 26"/>
          <p:cNvSpPr txBox="1"/>
          <p:nvPr/>
        </p:nvSpPr>
        <p:spPr>
          <a:xfrm>
            <a:off x="10558777" y="391520"/>
            <a:ext cx="1141571" cy="985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DF128D"/>
                </a:solidFill>
                <a:latin typeface="Days" panose="02000505050000020004" charset="0"/>
              </a:rPr>
              <a:t>20</a:t>
            </a:r>
          </a:p>
        </p:txBody>
      </p:sp>
      <p:pic>
        <p:nvPicPr>
          <p:cNvPr id="27" name="Рисунок 26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sp>
        <p:nvSpPr>
          <p:cNvPr id="28" name="TextBox 19"/>
          <p:cNvSpPr txBox="1"/>
          <p:nvPr/>
        </p:nvSpPr>
        <p:spPr>
          <a:xfrm>
            <a:off x="11934818" y="667660"/>
            <a:ext cx="6775654" cy="802090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l">
              <a:lnSpc>
                <a:spcPts val="2310"/>
              </a:lnSpc>
            </a:pPr>
            <a:r>
              <a:rPr lang="en-US" sz="3000" spc="-246" dirty="0">
                <a:solidFill>
                  <a:srgbClr val="F1F0EC"/>
                </a:solidFill>
                <a:latin typeface="Days"/>
              </a:rPr>
              <a:t>  ЛИЧНАЯ БЕЗОПАСНОСТЬ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12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4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5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" name="Freeform 3"/>
          <p:cNvSpPr/>
          <p:nvPr/>
        </p:nvSpPr>
        <p:spPr>
          <a:xfrm>
            <a:off x="1628307" y="2665999"/>
            <a:ext cx="14945056" cy="4955003"/>
          </a:xfrm>
          <a:custGeom>
            <a:avLst/>
            <a:gdLst/>
            <a:ahLst/>
            <a:cxnLst/>
            <a:rect l="l" t="t" r="r" b="b"/>
            <a:pathLst>
              <a:path w="14945056" h="4955003">
                <a:moveTo>
                  <a:pt x="0" y="0"/>
                </a:moveTo>
                <a:lnTo>
                  <a:pt x="14945056" y="0"/>
                </a:lnTo>
                <a:lnTo>
                  <a:pt x="14945056" y="4955002"/>
                </a:lnTo>
                <a:lnTo>
                  <a:pt x="0" y="4955002"/>
                </a:lnTo>
                <a:lnTo>
                  <a:pt x="0" y="0"/>
                </a:lnTo>
                <a:close/>
              </a:path>
            </a:pathLst>
          </a:custGeom>
          <a:solidFill>
            <a:srgbClr val="EE81C2"/>
          </a:solidFill>
          <a:ln cap="sq">
            <a:noFill/>
            <a:prstDash val="solid"/>
            <a:miter/>
          </a:ln>
        </p:spPr>
      </p:sp>
      <p:sp>
        <p:nvSpPr>
          <p:cNvPr id="4" name="TextBox 4"/>
          <p:cNvSpPr txBox="1"/>
          <p:nvPr/>
        </p:nvSpPr>
        <p:spPr>
          <a:xfrm>
            <a:off x="2084412" y="3052737"/>
            <a:ext cx="14032846" cy="27736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559"/>
              </a:lnSpc>
            </a:pPr>
            <a:r>
              <a:rPr lang="en-US" sz="3999" spc="123" dirty="0" err="1">
                <a:solidFill>
                  <a:srgbClr val="F1F0EC"/>
                </a:solidFill>
                <a:latin typeface="Days" panose="02000505050000020004" charset="0"/>
              </a:rPr>
              <a:t>Какие</a:t>
            </a:r>
            <a:r>
              <a:rPr lang="en-US" sz="3999" spc="123" dirty="0">
                <a:solidFill>
                  <a:srgbClr val="F1F0EC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F1F0EC"/>
                </a:solidFill>
                <a:latin typeface="Days" panose="02000505050000020004" charset="0"/>
              </a:rPr>
              <a:t>фотографии</a:t>
            </a:r>
            <a:r>
              <a:rPr lang="en-US" sz="3999" spc="123" dirty="0">
                <a:solidFill>
                  <a:srgbClr val="F1F0EC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F1F0EC"/>
                </a:solidFill>
                <a:latin typeface="Days" panose="02000505050000020004" charset="0"/>
              </a:rPr>
              <a:t>выкладывать</a:t>
            </a:r>
            <a:r>
              <a:rPr lang="en-US" sz="3999" spc="123" dirty="0">
                <a:solidFill>
                  <a:srgbClr val="F1F0EC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F1F0EC"/>
                </a:solidFill>
                <a:latin typeface="Days" panose="02000505050000020004" charset="0"/>
              </a:rPr>
              <a:t>социальные</a:t>
            </a:r>
            <a:r>
              <a:rPr lang="en-US" sz="3999" spc="123" dirty="0">
                <a:solidFill>
                  <a:srgbClr val="F1F0EC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F1F0EC"/>
                </a:solidFill>
                <a:latin typeface="Days" panose="02000505050000020004" charset="0"/>
              </a:rPr>
              <a:t>сети</a:t>
            </a:r>
            <a:r>
              <a:rPr lang="en-US" sz="3999" spc="123" dirty="0">
                <a:solidFill>
                  <a:srgbClr val="F1F0EC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F1F0EC"/>
                </a:solidFill>
                <a:latin typeface="Days" panose="02000505050000020004" charset="0"/>
              </a:rPr>
              <a:t>небезопасно</a:t>
            </a:r>
            <a:r>
              <a:rPr lang="en-US" sz="3999" spc="123" dirty="0">
                <a:solidFill>
                  <a:srgbClr val="F1F0EC"/>
                </a:solidFill>
                <a:latin typeface="Days" panose="02000505050000020004" charset="0"/>
              </a:rPr>
              <a:t>? </a:t>
            </a:r>
            <a:r>
              <a:rPr lang="en-US" sz="3999" spc="123" dirty="0" err="1">
                <a:solidFill>
                  <a:srgbClr val="F1F0EC"/>
                </a:solidFill>
                <a:latin typeface="Days" panose="02000505050000020004" charset="0"/>
              </a:rPr>
              <a:t>Почему</a:t>
            </a:r>
            <a:r>
              <a:rPr lang="en-US" sz="3999" spc="123" dirty="0">
                <a:solidFill>
                  <a:srgbClr val="F1F0EC"/>
                </a:solidFill>
                <a:latin typeface="Days" panose="02000505050000020004" charset="0"/>
              </a:rPr>
              <a:t>? </a:t>
            </a:r>
          </a:p>
          <a:p>
            <a:pPr marL="0" lvl="0" indent="0" algn="just">
              <a:lnSpc>
                <a:spcPts val="7559"/>
              </a:lnSpc>
            </a:pPr>
            <a:r>
              <a:rPr lang="en-US" sz="3999" spc="123" dirty="0" err="1">
                <a:solidFill>
                  <a:srgbClr val="F1F0EC"/>
                </a:solidFill>
                <a:latin typeface="Days" panose="02000505050000020004" charset="0"/>
              </a:rPr>
              <a:t>Укажите</a:t>
            </a:r>
            <a:r>
              <a:rPr lang="en-US" sz="3999" spc="123" dirty="0">
                <a:solidFill>
                  <a:srgbClr val="F1F0EC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F1F0EC"/>
                </a:solidFill>
                <a:latin typeface="Days" panose="02000505050000020004" charset="0"/>
              </a:rPr>
              <a:t>не</a:t>
            </a:r>
            <a:r>
              <a:rPr lang="en-US" sz="3999" spc="123" dirty="0">
                <a:solidFill>
                  <a:srgbClr val="F1F0EC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F1F0EC"/>
                </a:solidFill>
                <a:latin typeface="Days" panose="02000505050000020004" charset="0"/>
              </a:rPr>
              <a:t>менее</a:t>
            </a:r>
            <a:r>
              <a:rPr lang="en-US" sz="3999" spc="123" dirty="0">
                <a:solidFill>
                  <a:srgbClr val="F1F0EC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F1F0EC"/>
                </a:solidFill>
                <a:latin typeface="Days" panose="02000505050000020004" charset="0"/>
              </a:rPr>
              <a:t>трех</a:t>
            </a:r>
            <a:r>
              <a:rPr lang="en-US" sz="3999" spc="123" dirty="0">
                <a:solidFill>
                  <a:srgbClr val="F1F0EC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F1F0EC"/>
                </a:solidFill>
                <a:latin typeface="Days" panose="02000505050000020004" charset="0"/>
              </a:rPr>
              <a:t>причин</a:t>
            </a:r>
            <a:r>
              <a:rPr lang="en-US" sz="3999" spc="123" dirty="0">
                <a:solidFill>
                  <a:srgbClr val="F1F0EC"/>
                </a:solidFill>
                <a:latin typeface="Days" panose="02000505050000020004" charset="0"/>
              </a:rPr>
              <a:t>.</a:t>
            </a:r>
          </a:p>
        </p:txBody>
      </p:sp>
      <p:sp>
        <p:nvSpPr>
          <p:cNvPr id="6" name="Freeform 6"/>
          <p:cNvSpPr/>
          <p:nvPr/>
        </p:nvSpPr>
        <p:spPr>
          <a:xfrm>
            <a:off x="11817583" y="627655"/>
            <a:ext cx="6775654" cy="802090"/>
          </a:xfrm>
          <a:custGeom>
            <a:avLst/>
            <a:gdLst/>
            <a:ahLst/>
            <a:cxnLst/>
            <a:rect l="l" t="t" r="r" b="b"/>
            <a:pathLst>
              <a:path w="1784534" h="211250">
                <a:moveTo>
                  <a:pt x="58273" y="0"/>
                </a:moveTo>
                <a:lnTo>
                  <a:pt x="1726261" y="0"/>
                </a:lnTo>
                <a:cubicBezTo>
                  <a:pt x="1741716" y="0"/>
                  <a:pt x="1756538" y="6139"/>
                  <a:pt x="1767467" y="17068"/>
                </a:cubicBezTo>
                <a:cubicBezTo>
                  <a:pt x="1778395" y="27996"/>
                  <a:pt x="1784534" y="42818"/>
                  <a:pt x="1784534" y="58273"/>
                </a:cubicBezTo>
                <a:lnTo>
                  <a:pt x="1784534" y="152977"/>
                </a:lnTo>
                <a:cubicBezTo>
                  <a:pt x="1784534" y="168432"/>
                  <a:pt x="1778395" y="183254"/>
                  <a:pt x="1767467" y="194182"/>
                </a:cubicBezTo>
                <a:cubicBezTo>
                  <a:pt x="1756538" y="205111"/>
                  <a:pt x="1741716" y="211250"/>
                  <a:pt x="1726261" y="211250"/>
                </a:cubicBezTo>
                <a:lnTo>
                  <a:pt x="58273" y="211250"/>
                </a:lnTo>
                <a:cubicBezTo>
                  <a:pt x="42818" y="211250"/>
                  <a:pt x="27996" y="205111"/>
                  <a:pt x="17068" y="194182"/>
                </a:cubicBezTo>
                <a:cubicBezTo>
                  <a:pt x="6139" y="183254"/>
                  <a:pt x="0" y="168432"/>
                  <a:pt x="0" y="152977"/>
                </a:cubicBezTo>
                <a:lnTo>
                  <a:pt x="0" y="58273"/>
                </a:lnTo>
                <a:cubicBezTo>
                  <a:pt x="0" y="42818"/>
                  <a:pt x="6139" y="27996"/>
                  <a:pt x="17068" y="17068"/>
                </a:cubicBezTo>
                <a:cubicBezTo>
                  <a:pt x="27996" y="6139"/>
                  <a:pt x="42818" y="0"/>
                  <a:pt x="58273" y="0"/>
                </a:cubicBezTo>
                <a:close/>
              </a:path>
            </a:pathLst>
          </a:custGeom>
          <a:solidFill>
            <a:srgbClr val="DF128D"/>
          </a:solidFill>
        </p:spPr>
      </p:sp>
      <p:sp>
        <p:nvSpPr>
          <p:cNvPr id="8" name="TextBox 8"/>
          <p:cNvSpPr txBox="1"/>
          <p:nvPr/>
        </p:nvSpPr>
        <p:spPr>
          <a:xfrm>
            <a:off x="10550799" y="391520"/>
            <a:ext cx="1157526" cy="985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DF128D"/>
                </a:solidFill>
                <a:latin typeface="Days" panose="02000505050000020004" charset="0"/>
              </a:rPr>
              <a:t>30</a:t>
            </a:r>
          </a:p>
        </p:txBody>
      </p:sp>
      <p:pic>
        <p:nvPicPr>
          <p:cNvPr id="9" name="Рисунок 8">
            <a:hlinkClick r:id="rId40" action="ppaction://hlinksldjump"/>
          </p:cNvPr>
          <p:cNvPicPr>
            <a:picLocks noChangeAspect="1"/>
          </p:cNvPicPr>
          <p:nvPr/>
        </p:nvPicPr>
        <p:blipFill rotWithShape="1">
          <a:blip r:embed="rId4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sp>
        <p:nvSpPr>
          <p:cNvPr id="10" name="TextBox 19"/>
          <p:cNvSpPr txBox="1"/>
          <p:nvPr/>
        </p:nvSpPr>
        <p:spPr>
          <a:xfrm>
            <a:off x="11934818" y="667660"/>
            <a:ext cx="6775654" cy="802090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l">
              <a:lnSpc>
                <a:spcPts val="2310"/>
              </a:lnSpc>
            </a:pPr>
            <a:r>
              <a:rPr lang="en-US" sz="3000" spc="-246" dirty="0">
                <a:solidFill>
                  <a:srgbClr val="F1F0EC"/>
                </a:solidFill>
                <a:latin typeface="Days"/>
              </a:rPr>
              <a:t>  ЛИЧНАЯ БЕЗОПАСНОСТЬ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23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4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5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6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3" name="Group 3"/>
          <p:cNvGrpSpPr/>
          <p:nvPr/>
        </p:nvGrpSpPr>
        <p:grpSpPr>
          <a:xfrm>
            <a:off x="11328800" y="4079328"/>
            <a:ext cx="3876611" cy="680925"/>
            <a:chOff x="0" y="0"/>
            <a:chExt cx="1021000" cy="179338"/>
          </a:xfrm>
          <a:solidFill>
            <a:srgbClr val="F4AED8"/>
          </a:solidFill>
        </p:grpSpPr>
        <p:sp>
          <p:nvSpPr>
            <p:cNvPr id="4" name="Freeform 4"/>
            <p:cNvSpPr/>
            <p:nvPr/>
          </p:nvSpPr>
          <p:spPr>
            <a:xfrm>
              <a:off x="0" y="0"/>
              <a:ext cx="1021000" cy="179338"/>
            </a:xfrm>
            <a:custGeom>
              <a:avLst/>
              <a:gdLst/>
              <a:ahLst/>
              <a:cxnLst/>
              <a:rect l="l" t="t" r="r" b="b"/>
              <a:pathLst>
                <a:path w="1021000" h="179338">
                  <a:moveTo>
                    <a:pt x="31953" y="0"/>
                  </a:moveTo>
                  <a:lnTo>
                    <a:pt x="989047" y="0"/>
                  </a:lnTo>
                  <a:cubicBezTo>
                    <a:pt x="1006694" y="0"/>
                    <a:pt x="1021000" y="14306"/>
                    <a:pt x="1021000" y="31953"/>
                  </a:cubicBezTo>
                  <a:lnTo>
                    <a:pt x="1021000" y="147385"/>
                  </a:lnTo>
                  <a:cubicBezTo>
                    <a:pt x="1021000" y="165032"/>
                    <a:pt x="1006694" y="179338"/>
                    <a:pt x="989047" y="179338"/>
                  </a:cubicBezTo>
                  <a:lnTo>
                    <a:pt x="31953" y="179338"/>
                  </a:lnTo>
                  <a:cubicBezTo>
                    <a:pt x="14306" y="179338"/>
                    <a:pt x="0" y="165032"/>
                    <a:pt x="0" y="147385"/>
                  </a:cubicBezTo>
                  <a:lnTo>
                    <a:pt x="0" y="31953"/>
                  </a:lnTo>
                  <a:cubicBezTo>
                    <a:pt x="0" y="14306"/>
                    <a:pt x="14306" y="0"/>
                    <a:pt x="31953" y="0"/>
                  </a:cubicBezTo>
                  <a:close/>
                </a:path>
              </a:pathLst>
            </a:custGeom>
            <a:grpFill/>
          </p:spPr>
        </p:sp>
        <p:sp>
          <p:nvSpPr>
            <p:cNvPr id="5" name="TextBox 5"/>
            <p:cNvSpPr txBox="1"/>
            <p:nvPr/>
          </p:nvSpPr>
          <p:spPr>
            <a:xfrm>
              <a:off x="0" y="95250"/>
              <a:ext cx="1021000" cy="8408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3998860" y="7512315"/>
            <a:ext cx="3037908" cy="680925"/>
            <a:chOff x="0" y="0"/>
            <a:chExt cx="800107" cy="179338"/>
          </a:xfrm>
          <a:solidFill>
            <a:srgbClr val="F4AED8"/>
          </a:solidFill>
        </p:grpSpPr>
        <p:sp>
          <p:nvSpPr>
            <p:cNvPr id="7" name="Freeform 7"/>
            <p:cNvSpPr/>
            <p:nvPr/>
          </p:nvSpPr>
          <p:spPr>
            <a:xfrm>
              <a:off x="0" y="0"/>
              <a:ext cx="800107" cy="179338"/>
            </a:xfrm>
            <a:custGeom>
              <a:avLst/>
              <a:gdLst/>
              <a:ahLst/>
              <a:cxnLst/>
              <a:rect l="l" t="t" r="r" b="b"/>
              <a:pathLst>
                <a:path w="800107" h="179338">
                  <a:moveTo>
                    <a:pt x="40775" y="0"/>
                  </a:moveTo>
                  <a:lnTo>
                    <a:pt x="759332" y="0"/>
                  </a:lnTo>
                  <a:cubicBezTo>
                    <a:pt x="781852" y="0"/>
                    <a:pt x="800107" y="18256"/>
                    <a:pt x="800107" y="40775"/>
                  </a:cubicBezTo>
                  <a:lnTo>
                    <a:pt x="800107" y="138563"/>
                  </a:lnTo>
                  <a:cubicBezTo>
                    <a:pt x="800107" y="161083"/>
                    <a:pt x="781852" y="179338"/>
                    <a:pt x="759332" y="179338"/>
                  </a:cubicBezTo>
                  <a:lnTo>
                    <a:pt x="40775" y="179338"/>
                  </a:lnTo>
                  <a:cubicBezTo>
                    <a:pt x="29961" y="179338"/>
                    <a:pt x="19590" y="175042"/>
                    <a:pt x="11943" y="167396"/>
                  </a:cubicBezTo>
                  <a:cubicBezTo>
                    <a:pt x="4296" y="159749"/>
                    <a:pt x="0" y="149377"/>
                    <a:pt x="0" y="138563"/>
                  </a:cubicBezTo>
                  <a:lnTo>
                    <a:pt x="0" y="40775"/>
                  </a:lnTo>
                  <a:cubicBezTo>
                    <a:pt x="0" y="29961"/>
                    <a:pt x="4296" y="19590"/>
                    <a:pt x="11943" y="11943"/>
                  </a:cubicBezTo>
                  <a:cubicBezTo>
                    <a:pt x="19590" y="4296"/>
                    <a:pt x="29961" y="0"/>
                    <a:pt x="40775" y="0"/>
                  </a:cubicBezTo>
                  <a:close/>
                </a:path>
              </a:pathLst>
            </a:custGeom>
            <a:grpFill/>
          </p:spPr>
        </p:sp>
        <p:sp>
          <p:nvSpPr>
            <p:cNvPr id="8" name="TextBox 8"/>
            <p:cNvSpPr txBox="1"/>
            <p:nvPr/>
          </p:nvSpPr>
          <p:spPr>
            <a:xfrm>
              <a:off x="0" y="95250"/>
              <a:ext cx="800107" cy="8408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251233" y="6831390"/>
            <a:ext cx="3673767" cy="680925"/>
            <a:chOff x="0" y="0"/>
            <a:chExt cx="967577" cy="179338"/>
          </a:xfrm>
          <a:solidFill>
            <a:srgbClr val="F4AED8"/>
          </a:solidFill>
        </p:grpSpPr>
        <p:sp>
          <p:nvSpPr>
            <p:cNvPr id="10" name="Freeform 10"/>
            <p:cNvSpPr/>
            <p:nvPr/>
          </p:nvSpPr>
          <p:spPr>
            <a:xfrm>
              <a:off x="0" y="0"/>
              <a:ext cx="967577" cy="179338"/>
            </a:xfrm>
            <a:custGeom>
              <a:avLst/>
              <a:gdLst/>
              <a:ahLst/>
              <a:cxnLst/>
              <a:rect l="l" t="t" r="r" b="b"/>
              <a:pathLst>
                <a:path w="967577" h="179338">
                  <a:moveTo>
                    <a:pt x="33718" y="0"/>
                  </a:moveTo>
                  <a:lnTo>
                    <a:pt x="933859" y="0"/>
                  </a:lnTo>
                  <a:cubicBezTo>
                    <a:pt x="942801" y="0"/>
                    <a:pt x="951378" y="3552"/>
                    <a:pt x="957701" y="9876"/>
                  </a:cubicBezTo>
                  <a:cubicBezTo>
                    <a:pt x="964024" y="16199"/>
                    <a:pt x="967577" y="24775"/>
                    <a:pt x="967577" y="33718"/>
                  </a:cubicBezTo>
                  <a:lnTo>
                    <a:pt x="967577" y="145621"/>
                  </a:lnTo>
                  <a:cubicBezTo>
                    <a:pt x="967577" y="164242"/>
                    <a:pt x="952481" y="179338"/>
                    <a:pt x="933859" y="179338"/>
                  </a:cubicBezTo>
                  <a:lnTo>
                    <a:pt x="33718" y="179338"/>
                  </a:lnTo>
                  <a:cubicBezTo>
                    <a:pt x="24775" y="179338"/>
                    <a:pt x="16199" y="175786"/>
                    <a:pt x="9876" y="169463"/>
                  </a:cubicBezTo>
                  <a:cubicBezTo>
                    <a:pt x="3552" y="163139"/>
                    <a:pt x="0" y="154563"/>
                    <a:pt x="0" y="145621"/>
                  </a:cubicBezTo>
                  <a:lnTo>
                    <a:pt x="0" y="33718"/>
                  </a:lnTo>
                  <a:cubicBezTo>
                    <a:pt x="0" y="24775"/>
                    <a:pt x="3552" y="16199"/>
                    <a:pt x="9876" y="9876"/>
                  </a:cubicBezTo>
                  <a:cubicBezTo>
                    <a:pt x="16199" y="3552"/>
                    <a:pt x="24775" y="0"/>
                    <a:pt x="33718" y="0"/>
                  </a:cubicBezTo>
                  <a:close/>
                </a:path>
              </a:pathLst>
            </a:custGeom>
            <a:grpFill/>
          </p:spPr>
        </p:sp>
        <p:sp>
          <p:nvSpPr>
            <p:cNvPr id="11" name="TextBox 11"/>
            <p:cNvSpPr txBox="1"/>
            <p:nvPr/>
          </p:nvSpPr>
          <p:spPr>
            <a:xfrm>
              <a:off x="0" y="95250"/>
              <a:ext cx="967577" cy="8408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251233" y="5452321"/>
            <a:ext cx="4574698" cy="680925"/>
            <a:chOff x="0" y="0"/>
            <a:chExt cx="1204859" cy="179338"/>
          </a:xfrm>
          <a:solidFill>
            <a:srgbClr val="F4AED8"/>
          </a:solidFill>
        </p:grpSpPr>
        <p:sp>
          <p:nvSpPr>
            <p:cNvPr id="13" name="Freeform 13"/>
            <p:cNvSpPr/>
            <p:nvPr/>
          </p:nvSpPr>
          <p:spPr>
            <a:xfrm>
              <a:off x="0" y="0"/>
              <a:ext cx="1204859" cy="179338"/>
            </a:xfrm>
            <a:custGeom>
              <a:avLst/>
              <a:gdLst/>
              <a:ahLst/>
              <a:cxnLst/>
              <a:rect l="l" t="t" r="r" b="b"/>
              <a:pathLst>
                <a:path w="1204859" h="179338">
                  <a:moveTo>
                    <a:pt x="27077" y="0"/>
                  </a:moveTo>
                  <a:lnTo>
                    <a:pt x="1177782" y="0"/>
                  </a:lnTo>
                  <a:cubicBezTo>
                    <a:pt x="1184963" y="0"/>
                    <a:pt x="1191850" y="2853"/>
                    <a:pt x="1196928" y="7931"/>
                  </a:cubicBezTo>
                  <a:cubicBezTo>
                    <a:pt x="1202006" y="13009"/>
                    <a:pt x="1204859" y="19896"/>
                    <a:pt x="1204859" y="27077"/>
                  </a:cubicBezTo>
                  <a:lnTo>
                    <a:pt x="1204859" y="152261"/>
                  </a:lnTo>
                  <a:cubicBezTo>
                    <a:pt x="1204859" y="167215"/>
                    <a:pt x="1192736" y="179338"/>
                    <a:pt x="1177782" y="179338"/>
                  </a:cubicBezTo>
                  <a:lnTo>
                    <a:pt x="27077" y="179338"/>
                  </a:lnTo>
                  <a:cubicBezTo>
                    <a:pt x="12123" y="179338"/>
                    <a:pt x="0" y="167215"/>
                    <a:pt x="0" y="152261"/>
                  </a:cubicBezTo>
                  <a:lnTo>
                    <a:pt x="0" y="27077"/>
                  </a:lnTo>
                  <a:cubicBezTo>
                    <a:pt x="0" y="12123"/>
                    <a:pt x="12123" y="0"/>
                    <a:pt x="27077" y="0"/>
                  </a:cubicBezTo>
                  <a:close/>
                </a:path>
              </a:pathLst>
            </a:custGeom>
            <a:grpFill/>
          </p:spPr>
        </p:sp>
        <p:sp>
          <p:nvSpPr>
            <p:cNvPr id="14" name="TextBox 14"/>
            <p:cNvSpPr txBox="1"/>
            <p:nvPr/>
          </p:nvSpPr>
          <p:spPr>
            <a:xfrm>
              <a:off x="0" y="95250"/>
              <a:ext cx="1204859" cy="8408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11817583" y="627655"/>
            <a:ext cx="6775654" cy="802090"/>
          </a:xfrm>
          <a:custGeom>
            <a:avLst/>
            <a:gdLst/>
            <a:ahLst/>
            <a:cxnLst/>
            <a:rect l="l" t="t" r="r" b="b"/>
            <a:pathLst>
              <a:path w="1784534" h="211250">
                <a:moveTo>
                  <a:pt x="58273" y="0"/>
                </a:moveTo>
                <a:lnTo>
                  <a:pt x="1726261" y="0"/>
                </a:lnTo>
                <a:cubicBezTo>
                  <a:pt x="1741716" y="0"/>
                  <a:pt x="1756538" y="6139"/>
                  <a:pt x="1767467" y="17068"/>
                </a:cubicBezTo>
                <a:cubicBezTo>
                  <a:pt x="1778395" y="27996"/>
                  <a:pt x="1784534" y="42818"/>
                  <a:pt x="1784534" y="58273"/>
                </a:cubicBezTo>
                <a:lnTo>
                  <a:pt x="1784534" y="152977"/>
                </a:lnTo>
                <a:cubicBezTo>
                  <a:pt x="1784534" y="168432"/>
                  <a:pt x="1778395" y="183254"/>
                  <a:pt x="1767467" y="194182"/>
                </a:cubicBezTo>
                <a:cubicBezTo>
                  <a:pt x="1756538" y="205111"/>
                  <a:pt x="1741716" y="211250"/>
                  <a:pt x="1726261" y="211250"/>
                </a:cubicBezTo>
                <a:lnTo>
                  <a:pt x="58273" y="211250"/>
                </a:lnTo>
                <a:cubicBezTo>
                  <a:pt x="42818" y="211250"/>
                  <a:pt x="27996" y="205111"/>
                  <a:pt x="17068" y="194182"/>
                </a:cubicBezTo>
                <a:cubicBezTo>
                  <a:pt x="6139" y="183254"/>
                  <a:pt x="0" y="168432"/>
                  <a:pt x="0" y="152977"/>
                </a:cubicBezTo>
                <a:lnTo>
                  <a:pt x="0" y="58273"/>
                </a:lnTo>
                <a:cubicBezTo>
                  <a:pt x="0" y="42818"/>
                  <a:pt x="6139" y="27996"/>
                  <a:pt x="17068" y="17068"/>
                </a:cubicBezTo>
                <a:cubicBezTo>
                  <a:pt x="27996" y="6139"/>
                  <a:pt x="42818" y="0"/>
                  <a:pt x="58273" y="0"/>
                </a:cubicBezTo>
                <a:close/>
              </a:path>
            </a:pathLst>
          </a:custGeom>
          <a:solidFill>
            <a:srgbClr val="DF128D"/>
          </a:solidFill>
        </p:spPr>
      </p:sp>
      <p:sp>
        <p:nvSpPr>
          <p:cNvPr id="19" name="TextBox 19"/>
          <p:cNvSpPr txBox="1"/>
          <p:nvPr/>
        </p:nvSpPr>
        <p:spPr>
          <a:xfrm>
            <a:off x="9942914" y="391520"/>
            <a:ext cx="1775710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DF128D"/>
                </a:solidFill>
                <a:latin typeface="Days" panose="02000505050000020004" charset="0"/>
              </a:rPr>
              <a:t>40</a:t>
            </a:r>
          </a:p>
        </p:txBody>
      </p:sp>
      <p:pic>
        <p:nvPicPr>
          <p:cNvPr id="20" name="Рисунок 19">
            <a:hlinkClick r:id="rId40" action="ppaction://hlinksldjump"/>
          </p:cNvPr>
          <p:cNvPicPr>
            <a:picLocks noChangeAspect="1"/>
          </p:cNvPicPr>
          <p:nvPr/>
        </p:nvPicPr>
        <p:blipFill rotWithShape="1">
          <a:blip r:embed="rId4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sp>
        <p:nvSpPr>
          <p:cNvPr id="21" name="TextBox 19"/>
          <p:cNvSpPr txBox="1"/>
          <p:nvPr/>
        </p:nvSpPr>
        <p:spPr>
          <a:xfrm>
            <a:off x="11934818" y="667660"/>
            <a:ext cx="6775654" cy="802090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l">
              <a:lnSpc>
                <a:spcPts val="2310"/>
              </a:lnSpc>
            </a:pPr>
            <a:r>
              <a:rPr lang="en-US" sz="3000" spc="-246" dirty="0">
                <a:solidFill>
                  <a:srgbClr val="F1F0EC"/>
                </a:solidFill>
                <a:latin typeface="Days"/>
              </a:rPr>
              <a:t>  ЛИЧНАЯ БЕЗОПАСНОСТЬ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251233" y="2054221"/>
            <a:ext cx="15785535" cy="75630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Дополните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предложения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  <a:p>
            <a:pPr algn="just">
              <a:lnSpc>
                <a:spcPts val="5399"/>
              </a:lnSpc>
            </a:pPr>
            <a:endParaRPr lang="en-US" sz="3999" spc="123" dirty="0">
              <a:solidFill>
                <a:srgbClr val="2B2B2B"/>
              </a:solidFill>
              <a:latin typeface="Days" panose="02000505050000020004" charset="0"/>
            </a:endParaRPr>
          </a:p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Обнаружив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протечку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или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затопление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квартире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необходимо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сразу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сообщить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1)_______________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или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позвать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соседей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Затем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необходимо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перекрыть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2)________________ и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отключить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электроприборы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местах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протечек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поставить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тазы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ведра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положить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3)____________.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Как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можно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скорее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нужно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убрать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скопившуюся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воду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на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полу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чтобы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4)__________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соседей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endParaRPr lang="en-US" sz="3999" spc="123" dirty="0">
              <a:solidFill>
                <a:srgbClr val="2B2B2B"/>
              </a:solidFill>
              <a:latin typeface="Days" panose="020005050500000200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Группа 36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38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9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0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1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" name="TextBox 3"/>
          <p:cNvSpPr txBox="1"/>
          <p:nvPr/>
        </p:nvSpPr>
        <p:spPr>
          <a:xfrm>
            <a:off x="1028700" y="1982767"/>
            <a:ext cx="16230600" cy="2009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399"/>
              </a:lnSpc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Восстановите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алгоритм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действий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застревании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лифте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Поставьте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предложения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в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нужном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порядке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</a:p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от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1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до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5.</a:t>
            </a:r>
          </a:p>
        </p:txBody>
      </p:sp>
      <p:sp>
        <p:nvSpPr>
          <p:cNvPr id="4" name="Freeform 4"/>
          <p:cNvSpPr/>
          <p:nvPr/>
        </p:nvSpPr>
        <p:spPr>
          <a:xfrm rot="7215368">
            <a:off x="-1592197" y="1853924"/>
            <a:ext cx="3184395" cy="2217497"/>
          </a:xfrm>
          <a:custGeom>
            <a:avLst/>
            <a:gdLst/>
            <a:ahLst/>
            <a:cxnLst/>
            <a:rect l="l" t="t" r="r" b="b"/>
            <a:pathLst>
              <a:path w="3184395" h="2217497">
                <a:moveTo>
                  <a:pt x="0" y="0"/>
                </a:moveTo>
                <a:lnTo>
                  <a:pt x="3184394" y="0"/>
                </a:lnTo>
                <a:lnTo>
                  <a:pt x="3184394" y="2217496"/>
                </a:lnTo>
                <a:lnTo>
                  <a:pt x="0" y="2217496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grpSp>
        <p:nvGrpSpPr>
          <p:cNvPr id="5" name="Group 5"/>
          <p:cNvGrpSpPr/>
          <p:nvPr/>
        </p:nvGrpSpPr>
        <p:grpSpPr>
          <a:xfrm>
            <a:off x="9426483" y="8068808"/>
            <a:ext cx="8115300" cy="1369695"/>
            <a:chOff x="0" y="0"/>
            <a:chExt cx="2716663" cy="458517"/>
          </a:xfrm>
          <a:solidFill>
            <a:srgbClr val="F4AED8"/>
          </a:solidFill>
        </p:grpSpPr>
        <p:sp>
          <p:nvSpPr>
            <p:cNvPr id="6" name="Freeform 6"/>
            <p:cNvSpPr/>
            <p:nvPr/>
          </p:nvSpPr>
          <p:spPr>
            <a:xfrm>
              <a:off x="0" y="0"/>
              <a:ext cx="2716663" cy="458517"/>
            </a:xfrm>
            <a:custGeom>
              <a:avLst/>
              <a:gdLst/>
              <a:ahLst/>
              <a:cxnLst/>
              <a:rect l="l" t="t" r="r" b="b"/>
              <a:pathLst>
                <a:path w="2716663" h="458517">
                  <a:moveTo>
                    <a:pt x="0" y="0"/>
                  </a:moveTo>
                  <a:lnTo>
                    <a:pt x="2716663" y="0"/>
                  </a:lnTo>
                  <a:lnTo>
                    <a:pt x="2716663" y="458517"/>
                  </a:lnTo>
                  <a:lnTo>
                    <a:pt x="0" y="458517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95250"/>
              <a:ext cx="2716663" cy="363267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9474550" y="8255455"/>
            <a:ext cx="1831032" cy="1169670"/>
          </a:xfrm>
          <a:prstGeom prst="rect">
            <a:avLst/>
          </a:prstGeom>
          <a:solidFill>
            <a:srgbClr val="F4AED8"/>
          </a:solidFill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Д 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1305582" y="8097340"/>
            <a:ext cx="6236201" cy="1247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74"/>
              </a:lnSpc>
              <a:spcBef>
                <a:spcPct val="0"/>
              </a:spcBef>
            </a:pPr>
            <a:r>
              <a:rPr lang="en-US" sz="2499" spc="149">
                <a:solidFill>
                  <a:srgbClr val="2B2B2B"/>
                </a:solidFill>
                <a:latin typeface="Days Medium"/>
              </a:rPr>
              <a:t>После приезда ремонтной бригады выполнять их указания.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9426483" y="6352360"/>
            <a:ext cx="8115300" cy="1369695"/>
            <a:chOff x="0" y="0"/>
            <a:chExt cx="10820400" cy="1826260"/>
          </a:xfrm>
          <a:solidFill>
            <a:srgbClr val="F4AED8"/>
          </a:solidFill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10820400" cy="1826260"/>
              <a:chOff x="0" y="0"/>
              <a:chExt cx="2716663" cy="458517"/>
            </a:xfrm>
            <a:grpFill/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2716663" cy="458517"/>
              </a:xfrm>
              <a:custGeom>
                <a:avLst/>
                <a:gdLst/>
                <a:ahLst/>
                <a:cxnLst/>
                <a:rect l="l" t="t" r="r" b="b"/>
                <a:pathLst>
                  <a:path w="2716663" h="458517">
                    <a:moveTo>
                      <a:pt x="0" y="0"/>
                    </a:moveTo>
                    <a:lnTo>
                      <a:pt x="2716663" y="0"/>
                    </a:lnTo>
                    <a:lnTo>
                      <a:pt x="2716663" y="458517"/>
                    </a:lnTo>
                    <a:lnTo>
                      <a:pt x="0" y="458517"/>
                    </a:lnTo>
                    <a:close/>
                  </a:path>
                </a:pathLst>
              </a:custGeom>
              <a:grpFill/>
              <a:ln cap="sq">
                <a:noFill/>
                <a:prstDash val="solid"/>
                <a:miter/>
              </a:ln>
            </p:spPr>
          </p:sp>
          <p:sp>
            <p:nvSpPr>
              <p:cNvPr id="13" name="TextBox 13"/>
              <p:cNvSpPr txBox="1"/>
              <p:nvPr/>
            </p:nvSpPr>
            <p:spPr>
              <a:xfrm>
                <a:off x="0" y="85725"/>
                <a:ext cx="2716663" cy="372792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25"/>
                  </a:lnSpc>
                </a:pPr>
                <a:endParaRPr/>
              </a:p>
            </p:txBody>
          </p:sp>
        </p:grpSp>
        <p:sp>
          <p:nvSpPr>
            <p:cNvPr id="14" name="TextBox 14"/>
            <p:cNvSpPr txBox="1"/>
            <p:nvPr/>
          </p:nvSpPr>
          <p:spPr>
            <a:xfrm>
              <a:off x="653619" y="200025"/>
              <a:ext cx="2441376" cy="1626235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640"/>
                </a:lnSpc>
              </a:pPr>
              <a:r>
                <a:rPr lang="en-US" sz="9000" spc="-738">
                  <a:solidFill>
                    <a:srgbClr val="2B2B2B"/>
                  </a:solidFill>
                  <a:latin typeface="Days"/>
                </a:rPr>
                <a:t>Г .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2505465" y="347980"/>
              <a:ext cx="8314935" cy="1092200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374"/>
                </a:lnSpc>
                <a:spcBef>
                  <a:spcPct val="0"/>
                </a:spcBef>
              </a:pPr>
              <a:r>
                <a:rPr lang="en-US" sz="2499" spc="149">
                  <a:solidFill>
                    <a:srgbClr val="2B2B2B"/>
                  </a:solidFill>
                  <a:latin typeface="Days Medium"/>
                </a:rPr>
                <a:t>Позвонить взрослым и сообщить им о происшествии.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9426483" y="4402117"/>
            <a:ext cx="8115300" cy="1603491"/>
            <a:chOff x="0" y="0"/>
            <a:chExt cx="2716663" cy="536782"/>
          </a:xfrm>
          <a:solidFill>
            <a:srgbClr val="F4AED8"/>
          </a:solidFill>
        </p:grpSpPr>
        <p:sp>
          <p:nvSpPr>
            <p:cNvPr id="17" name="Freeform 17"/>
            <p:cNvSpPr/>
            <p:nvPr/>
          </p:nvSpPr>
          <p:spPr>
            <a:xfrm>
              <a:off x="0" y="0"/>
              <a:ext cx="2716663" cy="536782"/>
            </a:xfrm>
            <a:custGeom>
              <a:avLst/>
              <a:gdLst/>
              <a:ahLst/>
              <a:cxnLst/>
              <a:rect l="l" t="t" r="r" b="b"/>
              <a:pathLst>
                <a:path w="2716663" h="536782">
                  <a:moveTo>
                    <a:pt x="0" y="0"/>
                  </a:moveTo>
                  <a:lnTo>
                    <a:pt x="2716663" y="0"/>
                  </a:lnTo>
                  <a:lnTo>
                    <a:pt x="2716663" y="536782"/>
                  </a:lnTo>
                  <a:lnTo>
                    <a:pt x="0" y="536782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18" name="TextBox 18"/>
            <p:cNvSpPr txBox="1"/>
            <p:nvPr/>
          </p:nvSpPr>
          <p:spPr>
            <a:xfrm>
              <a:off x="0" y="95250"/>
              <a:ext cx="2716663" cy="441532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9474550" y="4719040"/>
            <a:ext cx="1831032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В .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1305582" y="4579969"/>
            <a:ext cx="6236201" cy="1247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74"/>
              </a:lnSpc>
              <a:spcBef>
                <a:spcPct val="0"/>
              </a:spcBef>
            </a:pPr>
            <a:r>
              <a:rPr lang="en-US" sz="2499" spc="149">
                <a:solidFill>
                  <a:srgbClr val="2B2B2B"/>
                </a:solidFill>
                <a:latin typeface="Days Medium"/>
              </a:rPr>
              <a:t>Если с собой нет мобильного телефона или плохо ловит связь, громко звать на помощь.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746217" y="4402117"/>
            <a:ext cx="8115300" cy="3036060"/>
            <a:chOff x="0" y="0"/>
            <a:chExt cx="2716663" cy="1016346"/>
          </a:xfrm>
          <a:solidFill>
            <a:srgbClr val="F4AED8"/>
          </a:solidFill>
        </p:grpSpPr>
        <p:sp>
          <p:nvSpPr>
            <p:cNvPr id="22" name="Freeform 22"/>
            <p:cNvSpPr/>
            <p:nvPr/>
          </p:nvSpPr>
          <p:spPr>
            <a:xfrm>
              <a:off x="0" y="0"/>
              <a:ext cx="2716663" cy="1016346"/>
            </a:xfrm>
            <a:custGeom>
              <a:avLst/>
              <a:gdLst/>
              <a:ahLst/>
              <a:cxnLst/>
              <a:rect l="l" t="t" r="r" b="b"/>
              <a:pathLst>
                <a:path w="2716663" h="1016346">
                  <a:moveTo>
                    <a:pt x="0" y="0"/>
                  </a:moveTo>
                  <a:lnTo>
                    <a:pt x="2716663" y="0"/>
                  </a:lnTo>
                  <a:lnTo>
                    <a:pt x="2716663" y="1016346"/>
                  </a:lnTo>
                  <a:lnTo>
                    <a:pt x="0" y="1016346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23" name="TextBox 23"/>
            <p:cNvSpPr txBox="1"/>
            <p:nvPr/>
          </p:nvSpPr>
          <p:spPr>
            <a:xfrm>
              <a:off x="0" y="95250"/>
              <a:ext cx="2716663" cy="921096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794284" y="5520785"/>
            <a:ext cx="1831032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А .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2625316" y="4439009"/>
            <a:ext cx="6236201" cy="2924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74"/>
              </a:lnSpc>
              <a:spcBef>
                <a:spcPct val="0"/>
              </a:spcBef>
            </a:pP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Не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стоит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пытаться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разжать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двери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, а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если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двери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открылись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и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лифт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находится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между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этажами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,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то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ни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в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коем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случае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не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покидать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кабину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лифта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до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приезда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обслуживающей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 </a:t>
            </a:r>
            <a:r>
              <a:rPr lang="en-US" sz="2499" spc="149" dirty="0" err="1">
                <a:solidFill>
                  <a:srgbClr val="2B2B2B"/>
                </a:solidFill>
                <a:latin typeface="Days Medium"/>
              </a:rPr>
              <a:t>организации</a:t>
            </a:r>
            <a:r>
              <a:rPr lang="en-US" sz="2499" spc="149" dirty="0">
                <a:solidFill>
                  <a:srgbClr val="2B2B2B"/>
                </a:solidFill>
                <a:latin typeface="Days Medium"/>
              </a:rPr>
              <a:t>. </a:t>
            </a:r>
          </a:p>
        </p:txBody>
      </p:sp>
      <p:grpSp>
        <p:nvGrpSpPr>
          <p:cNvPr id="26" name="Group 26"/>
          <p:cNvGrpSpPr/>
          <p:nvPr/>
        </p:nvGrpSpPr>
        <p:grpSpPr>
          <a:xfrm>
            <a:off x="746217" y="7771551"/>
            <a:ext cx="8115300" cy="1666951"/>
            <a:chOff x="0" y="0"/>
            <a:chExt cx="2716663" cy="558026"/>
          </a:xfrm>
          <a:solidFill>
            <a:srgbClr val="F4AED8"/>
          </a:solidFill>
        </p:grpSpPr>
        <p:sp>
          <p:nvSpPr>
            <p:cNvPr id="27" name="Freeform 27"/>
            <p:cNvSpPr/>
            <p:nvPr/>
          </p:nvSpPr>
          <p:spPr>
            <a:xfrm>
              <a:off x="0" y="0"/>
              <a:ext cx="2716663" cy="558026"/>
            </a:xfrm>
            <a:custGeom>
              <a:avLst/>
              <a:gdLst/>
              <a:ahLst/>
              <a:cxnLst/>
              <a:rect l="l" t="t" r="r" b="b"/>
              <a:pathLst>
                <a:path w="2716663" h="558026">
                  <a:moveTo>
                    <a:pt x="0" y="0"/>
                  </a:moveTo>
                  <a:lnTo>
                    <a:pt x="2716663" y="0"/>
                  </a:lnTo>
                  <a:lnTo>
                    <a:pt x="2716663" y="558026"/>
                  </a:lnTo>
                  <a:lnTo>
                    <a:pt x="0" y="558026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  <p:sp>
          <p:nvSpPr>
            <p:cNvPr id="28" name="TextBox 28"/>
            <p:cNvSpPr txBox="1"/>
            <p:nvPr/>
          </p:nvSpPr>
          <p:spPr>
            <a:xfrm>
              <a:off x="0" y="95250"/>
              <a:ext cx="2716663" cy="462776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794284" y="8120204"/>
            <a:ext cx="1831032" cy="1169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sz="9000" spc="-738">
                <a:solidFill>
                  <a:srgbClr val="2B2B2B"/>
                </a:solidFill>
                <a:latin typeface="Days"/>
              </a:rPr>
              <a:t>Б .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2625316" y="7981177"/>
            <a:ext cx="6236201" cy="1247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74"/>
              </a:lnSpc>
              <a:spcBef>
                <a:spcPct val="0"/>
              </a:spcBef>
            </a:pPr>
            <a:r>
              <a:rPr lang="en-US" sz="2499" spc="149">
                <a:solidFill>
                  <a:srgbClr val="2B2B2B"/>
                </a:solidFill>
                <a:latin typeface="Days Medium"/>
              </a:rPr>
              <a:t>Нажать кнопку вызова диспетчера и сообщить ему о том, что произошло.</a:t>
            </a:r>
          </a:p>
        </p:txBody>
      </p:sp>
      <p:sp>
        <p:nvSpPr>
          <p:cNvPr id="32" name="Freeform 32"/>
          <p:cNvSpPr/>
          <p:nvPr/>
        </p:nvSpPr>
        <p:spPr>
          <a:xfrm>
            <a:off x="11817583" y="627655"/>
            <a:ext cx="6775654" cy="802090"/>
          </a:xfrm>
          <a:custGeom>
            <a:avLst/>
            <a:gdLst/>
            <a:ahLst/>
            <a:cxnLst/>
            <a:rect l="l" t="t" r="r" b="b"/>
            <a:pathLst>
              <a:path w="1784534" h="211250">
                <a:moveTo>
                  <a:pt x="58273" y="0"/>
                </a:moveTo>
                <a:lnTo>
                  <a:pt x="1726261" y="0"/>
                </a:lnTo>
                <a:cubicBezTo>
                  <a:pt x="1741716" y="0"/>
                  <a:pt x="1756538" y="6139"/>
                  <a:pt x="1767467" y="17068"/>
                </a:cubicBezTo>
                <a:cubicBezTo>
                  <a:pt x="1778395" y="27996"/>
                  <a:pt x="1784534" y="42818"/>
                  <a:pt x="1784534" y="58273"/>
                </a:cubicBezTo>
                <a:lnTo>
                  <a:pt x="1784534" y="152977"/>
                </a:lnTo>
                <a:cubicBezTo>
                  <a:pt x="1784534" y="168432"/>
                  <a:pt x="1778395" y="183254"/>
                  <a:pt x="1767467" y="194182"/>
                </a:cubicBezTo>
                <a:cubicBezTo>
                  <a:pt x="1756538" y="205111"/>
                  <a:pt x="1741716" y="211250"/>
                  <a:pt x="1726261" y="211250"/>
                </a:cubicBezTo>
                <a:lnTo>
                  <a:pt x="58273" y="211250"/>
                </a:lnTo>
                <a:cubicBezTo>
                  <a:pt x="42818" y="211250"/>
                  <a:pt x="27996" y="205111"/>
                  <a:pt x="17068" y="194182"/>
                </a:cubicBezTo>
                <a:cubicBezTo>
                  <a:pt x="6139" y="183254"/>
                  <a:pt x="0" y="168432"/>
                  <a:pt x="0" y="152977"/>
                </a:cubicBezTo>
                <a:lnTo>
                  <a:pt x="0" y="58273"/>
                </a:lnTo>
                <a:cubicBezTo>
                  <a:pt x="0" y="42818"/>
                  <a:pt x="6139" y="27996"/>
                  <a:pt x="17068" y="17068"/>
                </a:cubicBezTo>
                <a:cubicBezTo>
                  <a:pt x="27996" y="6139"/>
                  <a:pt x="42818" y="0"/>
                  <a:pt x="58273" y="0"/>
                </a:cubicBezTo>
                <a:close/>
              </a:path>
            </a:pathLst>
          </a:custGeom>
          <a:solidFill>
            <a:srgbClr val="DF128D"/>
          </a:solidFill>
        </p:spPr>
      </p:sp>
      <p:sp>
        <p:nvSpPr>
          <p:cNvPr id="34" name="TextBox 34"/>
          <p:cNvSpPr txBox="1"/>
          <p:nvPr/>
        </p:nvSpPr>
        <p:spPr>
          <a:xfrm>
            <a:off x="10550025" y="391520"/>
            <a:ext cx="1159073" cy="985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DF128D"/>
                </a:solidFill>
                <a:latin typeface="Days" panose="02000505050000020004" charset="0"/>
              </a:rPr>
              <a:t>50</a:t>
            </a:r>
          </a:p>
        </p:txBody>
      </p:sp>
      <p:pic>
        <p:nvPicPr>
          <p:cNvPr id="35" name="Рисунок 34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sp>
        <p:nvSpPr>
          <p:cNvPr id="36" name="TextBox 19"/>
          <p:cNvSpPr txBox="1"/>
          <p:nvPr/>
        </p:nvSpPr>
        <p:spPr>
          <a:xfrm>
            <a:off x="11934818" y="667660"/>
            <a:ext cx="6775654" cy="802090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l">
              <a:lnSpc>
                <a:spcPts val="2310"/>
              </a:lnSpc>
            </a:pPr>
            <a:r>
              <a:rPr lang="en-US" sz="3000" spc="-246" dirty="0">
                <a:solidFill>
                  <a:srgbClr val="F1F0EC"/>
                </a:solidFill>
                <a:latin typeface="Days"/>
              </a:rPr>
              <a:t>  ЛИЧНАЯ БЕЗОПАСНОСТЬ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23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4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5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6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" name="TextBox 3"/>
          <p:cNvSpPr txBox="1"/>
          <p:nvPr/>
        </p:nvSpPr>
        <p:spPr>
          <a:xfrm>
            <a:off x="1028700" y="2409672"/>
            <a:ext cx="16230600" cy="657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Выберите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верное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утверждение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2255478" y="4105122"/>
            <a:ext cx="14330796" cy="1938856"/>
            <a:chOff x="0" y="0"/>
            <a:chExt cx="19107727" cy="2585141"/>
          </a:xfrm>
        </p:grpSpPr>
        <p:grpSp>
          <p:nvGrpSpPr>
            <p:cNvPr id="5" name="Group 5"/>
            <p:cNvGrpSpPr/>
            <p:nvPr/>
          </p:nvGrpSpPr>
          <p:grpSpPr>
            <a:xfrm>
              <a:off x="0" y="0"/>
              <a:ext cx="19107727" cy="2585141"/>
              <a:chOff x="0" y="0"/>
              <a:chExt cx="4797352" cy="649048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4797352" cy="649048"/>
              </a:xfrm>
              <a:custGeom>
                <a:avLst/>
                <a:gdLst/>
                <a:ahLst/>
                <a:cxnLst/>
                <a:rect l="l" t="t" r="r" b="b"/>
                <a:pathLst>
                  <a:path w="4797352" h="649048">
                    <a:moveTo>
                      <a:pt x="0" y="0"/>
                    </a:moveTo>
                    <a:lnTo>
                      <a:pt x="4797352" y="0"/>
                    </a:lnTo>
                    <a:lnTo>
                      <a:pt x="4797352" y="649048"/>
                    </a:lnTo>
                    <a:lnTo>
                      <a:pt x="0" y="649048"/>
                    </a:lnTo>
                    <a:close/>
                  </a:path>
                </a:pathLst>
              </a:custGeom>
              <a:solidFill>
                <a:srgbClr val="FFAF1F">
                  <a:alpha val="74902"/>
                </a:srgbClr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7" name="TextBox 7"/>
              <p:cNvSpPr txBox="1"/>
              <p:nvPr/>
            </p:nvSpPr>
            <p:spPr>
              <a:xfrm>
                <a:off x="0" y="85725"/>
                <a:ext cx="4797352" cy="56332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25"/>
                  </a:lnSpc>
                </a:pPr>
                <a:endParaRPr/>
              </a:p>
            </p:txBody>
          </p:sp>
        </p:grpSp>
        <p:sp>
          <p:nvSpPr>
            <p:cNvPr id="8" name="TextBox 8"/>
            <p:cNvSpPr txBox="1"/>
            <p:nvPr/>
          </p:nvSpPr>
          <p:spPr>
            <a:xfrm>
              <a:off x="1154224" y="353406"/>
              <a:ext cx="4311222" cy="16262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640"/>
                </a:lnSpc>
              </a:pPr>
              <a:r>
                <a:rPr lang="en-US" sz="9000" spc="-738">
                  <a:solidFill>
                    <a:srgbClr val="2B2B2B"/>
                  </a:solidFill>
                  <a:latin typeface="Days"/>
                </a:rPr>
                <a:t>А .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5465446" y="221961"/>
              <a:ext cx="11282491" cy="22098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374"/>
                </a:lnSpc>
                <a:spcBef>
                  <a:spcPct val="0"/>
                </a:spcBef>
              </a:pP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Обожжённый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участок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кожи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нужно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смазать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кремом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,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маслом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,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жиросодержащими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составами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 и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специальными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противоожоговыми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 </a:t>
              </a:r>
              <a:r>
                <a:rPr lang="en-US" sz="2499" spc="149" dirty="0" err="1">
                  <a:solidFill>
                    <a:srgbClr val="2B2B2B"/>
                  </a:solidFill>
                  <a:latin typeface="Days Medium"/>
                </a:rPr>
                <a:t>кремами</a:t>
              </a:r>
              <a:r>
                <a:rPr lang="en-US" sz="2499" spc="149" dirty="0">
                  <a:solidFill>
                    <a:srgbClr val="2B2B2B"/>
                  </a:solidFill>
                  <a:latin typeface="Days Medium"/>
                </a:rPr>
                <a:t>.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2255478" y="6639473"/>
            <a:ext cx="14330796" cy="1599766"/>
            <a:chOff x="0" y="0"/>
            <a:chExt cx="19107727" cy="2133021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19107727" cy="2133021"/>
              <a:chOff x="0" y="0"/>
              <a:chExt cx="4797352" cy="535535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4797352" cy="535535"/>
              </a:xfrm>
              <a:custGeom>
                <a:avLst/>
                <a:gdLst/>
                <a:ahLst/>
                <a:cxnLst/>
                <a:rect l="l" t="t" r="r" b="b"/>
                <a:pathLst>
                  <a:path w="4797352" h="535535">
                    <a:moveTo>
                      <a:pt x="0" y="0"/>
                    </a:moveTo>
                    <a:lnTo>
                      <a:pt x="4797352" y="0"/>
                    </a:lnTo>
                    <a:lnTo>
                      <a:pt x="4797352" y="535535"/>
                    </a:lnTo>
                    <a:lnTo>
                      <a:pt x="0" y="535535"/>
                    </a:lnTo>
                    <a:close/>
                  </a:path>
                </a:pathLst>
              </a:custGeom>
              <a:solidFill>
                <a:srgbClr val="FFAF1F">
                  <a:alpha val="74902"/>
                </a:srgbClr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3" name="TextBox 13"/>
              <p:cNvSpPr txBox="1"/>
              <p:nvPr/>
            </p:nvSpPr>
            <p:spPr>
              <a:xfrm>
                <a:off x="0" y="85725"/>
                <a:ext cx="4797352" cy="44981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25"/>
                  </a:lnSpc>
                </a:pPr>
                <a:endParaRPr/>
              </a:p>
            </p:txBody>
          </p:sp>
        </p:grpSp>
        <p:sp>
          <p:nvSpPr>
            <p:cNvPr id="14" name="TextBox 14"/>
            <p:cNvSpPr txBox="1"/>
            <p:nvPr/>
          </p:nvSpPr>
          <p:spPr>
            <a:xfrm>
              <a:off x="1154224" y="353406"/>
              <a:ext cx="4311222" cy="16262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640"/>
                </a:lnSpc>
              </a:pPr>
              <a:r>
                <a:rPr lang="en-US" sz="9000" spc="-738">
                  <a:solidFill>
                    <a:srgbClr val="2B2B2B"/>
                  </a:solidFill>
                  <a:latin typeface="Days"/>
                </a:rPr>
                <a:t>Б .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5465446" y="221961"/>
              <a:ext cx="11282491" cy="16510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374"/>
                </a:lnSpc>
                <a:spcBef>
                  <a:spcPct val="0"/>
                </a:spcBef>
              </a:pPr>
              <a:r>
                <a:rPr lang="en-US" sz="2499" spc="149">
                  <a:solidFill>
                    <a:srgbClr val="2B2B2B"/>
                  </a:solidFill>
                  <a:latin typeface="Days Medium"/>
                </a:rPr>
                <a:t>Нужно пустить холодную воду из крана и поместить в струю холодной воды обожжённый участок кожи.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3293466" y="627655"/>
            <a:ext cx="5268369" cy="968560"/>
            <a:chOff x="0" y="0"/>
            <a:chExt cx="1387554" cy="255094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387554" cy="211250"/>
            </a:xfrm>
            <a:custGeom>
              <a:avLst/>
              <a:gdLst/>
              <a:ahLst/>
              <a:cxnLst/>
              <a:rect l="l" t="t" r="r" b="b"/>
              <a:pathLst>
                <a:path w="1387554" h="211250">
                  <a:moveTo>
                    <a:pt x="74945" y="0"/>
                  </a:moveTo>
                  <a:lnTo>
                    <a:pt x="1312609" y="0"/>
                  </a:lnTo>
                  <a:cubicBezTo>
                    <a:pt x="1332486" y="0"/>
                    <a:pt x="1351548" y="7896"/>
                    <a:pt x="1365603" y="21951"/>
                  </a:cubicBezTo>
                  <a:cubicBezTo>
                    <a:pt x="1379658" y="36006"/>
                    <a:pt x="1387554" y="55068"/>
                    <a:pt x="1387554" y="74945"/>
                  </a:cubicBezTo>
                  <a:lnTo>
                    <a:pt x="1387554" y="136305"/>
                  </a:lnTo>
                  <a:cubicBezTo>
                    <a:pt x="1387554" y="156182"/>
                    <a:pt x="1379658" y="175244"/>
                    <a:pt x="1365603" y="189299"/>
                  </a:cubicBezTo>
                  <a:cubicBezTo>
                    <a:pt x="1351548" y="203354"/>
                    <a:pt x="1332486" y="211250"/>
                    <a:pt x="1312609" y="211250"/>
                  </a:cubicBezTo>
                  <a:lnTo>
                    <a:pt x="74945" y="211250"/>
                  </a:lnTo>
                  <a:cubicBezTo>
                    <a:pt x="55068" y="211250"/>
                    <a:pt x="36006" y="203354"/>
                    <a:pt x="21951" y="189299"/>
                  </a:cubicBezTo>
                  <a:cubicBezTo>
                    <a:pt x="7896" y="175244"/>
                    <a:pt x="0" y="156182"/>
                    <a:pt x="0" y="136305"/>
                  </a:cubicBezTo>
                  <a:lnTo>
                    <a:pt x="0" y="74945"/>
                  </a:lnTo>
                  <a:cubicBezTo>
                    <a:pt x="0" y="55068"/>
                    <a:pt x="7896" y="36006"/>
                    <a:pt x="21951" y="21951"/>
                  </a:cubicBezTo>
                  <a:cubicBezTo>
                    <a:pt x="36006" y="7896"/>
                    <a:pt x="55068" y="0"/>
                    <a:pt x="74945" y="0"/>
                  </a:cubicBezTo>
                  <a:close/>
                </a:path>
              </a:pathLst>
            </a:custGeom>
            <a:solidFill>
              <a:srgbClr val="FFAF1F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0"/>
              <a:ext cx="1387554" cy="2550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ПЕРВАЯ ПОМОЩЬ</a:t>
              </a: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1811000" y="391520"/>
            <a:ext cx="1276243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FFAF1F"/>
                </a:solidFill>
                <a:latin typeface="Days" panose="02000505050000020004" charset="0"/>
              </a:rPr>
              <a:t>10</a:t>
            </a:r>
          </a:p>
        </p:txBody>
      </p:sp>
      <p:sp>
        <p:nvSpPr>
          <p:cNvPr id="20" name="Freeform 20"/>
          <p:cNvSpPr/>
          <p:nvPr/>
        </p:nvSpPr>
        <p:spPr>
          <a:xfrm>
            <a:off x="1620308" y="-1429578"/>
            <a:ext cx="2781341" cy="2859323"/>
          </a:xfrm>
          <a:custGeom>
            <a:avLst/>
            <a:gdLst/>
            <a:ahLst/>
            <a:cxnLst/>
            <a:rect l="l" t="t" r="r" b="b"/>
            <a:pathLst>
              <a:path w="2781341" h="2859323">
                <a:moveTo>
                  <a:pt x="0" y="0"/>
                </a:moveTo>
                <a:lnTo>
                  <a:pt x="2781342" y="0"/>
                </a:lnTo>
                <a:lnTo>
                  <a:pt x="2781342" y="2859323"/>
                </a:lnTo>
                <a:lnTo>
                  <a:pt x="0" y="2859323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pic>
        <p:nvPicPr>
          <p:cNvPr id="21" name="Рисунок 20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Группа 36"/>
          <p:cNvGrpSpPr/>
          <p:nvPr/>
        </p:nvGrpSpPr>
        <p:grpSpPr>
          <a:xfrm>
            <a:off x="-914400" y="-571500"/>
            <a:ext cx="21351982" cy="11400524"/>
            <a:chOff x="-223694" y="-625179"/>
            <a:chExt cx="21351982" cy="11400524"/>
          </a:xfrm>
        </p:grpSpPr>
        <p:sp>
          <p:nvSpPr>
            <p:cNvPr id="38" name="Freeform 24"/>
            <p:cNvSpPr/>
            <p:nvPr/>
          </p:nvSpPr>
          <p:spPr>
            <a:xfrm rot="5314054">
              <a:off x="-322520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9" name="Freeform 24"/>
            <p:cNvSpPr/>
            <p:nvPr/>
          </p:nvSpPr>
          <p:spPr>
            <a:xfrm rot="5314054">
              <a:off x="2092955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0" name="Freeform 24"/>
            <p:cNvSpPr/>
            <p:nvPr/>
          </p:nvSpPr>
          <p:spPr>
            <a:xfrm rot="5314054">
              <a:off x="7411116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1" name="Freeform 24"/>
            <p:cNvSpPr/>
            <p:nvPr/>
          </p:nvSpPr>
          <p:spPr>
            <a:xfrm rot="5314054">
              <a:off x="12729277" y="2376333"/>
              <a:ext cx="11400524" cy="5397499"/>
            </a:xfrm>
            <a:custGeom>
              <a:avLst/>
              <a:gdLst/>
              <a:ahLst/>
              <a:cxnLst/>
              <a:rect l="l" t="t" r="r" b="b"/>
              <a:pathLst>
                <a:path w="7315200" h="3670900">
                  <a:moveTo>
                    <a:pt x="0" y="0"/>
                  </a:moveTo>
                  <a:lnTo>
                    <a:pt x="7315200" y="0"/>
                  </a:lnTo>
                  <a:lnTo>
                    <a:pt x="7315200" y="3670901"/>
                  </a:lnTo>
                  <a:lnTo>
                    <a:pt x="0" y="36709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extLst>
                  <a:ext uri="{96DAC541-7B7A-43D3-8B79-37D633B846F1}">
                    <asvg:svgBlip xmlns=""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3" name="Group 3"/>
          <p:cNvGrpSpPr/>
          <p:nvPr/>
        </p:nvGrpSpPr>
        <p:grpSpPr>
          <a:xfrm>
            <a:off x="2255478" y="4174072"/>
            <a:ext cx="6411596" cy="1938856"/>
            <a:chOff x="0" y="0"/>
            <a:chExt cx="8548795" cy="2585141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8548795" cy="2585141"/>
              <a:chOff x="0" y="0"/>
              <a:chExt cx="2146335" cy="649048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2146334" cy="649048"/>
              </a:xfrm>
              <a:custGeom>
                <a:avLst/>
                <a:gdLst/>
                <a:ahLst/>
                <a:cxnLst/>
                <a:rect l="l" t="t" r="r" b="b"/>
                <a:pathLst>
                  <a:path w="2146334" h="649048">
                    <a:moveTo>
                      <a:pt x="0" y="0"/>
                    </a:moveTo>
                    <a:lnTo>
                      <a:pt x="2146334" y="0"/>
                    </a:lnTo>
                    <a:lnTo>
                      <a:pt x="2146334" y="649048"/>
                    </a:lnTo>
                    <a:lnTo>
                      <a:pt x="0" y="649048"/>
                    </a:lnTo>
                    <a:close/>
                  </a:path>
                </a:pathLst>
              </a:custGeom>
              <a:solidFill>
                <a:srgbClr val="FFAF1F">
                  <a:alpha val="74902"/>
                </a:srgbClr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85725"/>
                <a:ext cx="2146335" cy="56332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25"/>
                  </a:lnSpc>
                </a:pPr>
                <a:endParaRPr/>
              </a:p>
            </p:txBody>
          </p:sp>
        </p:grpSp>
        <p:sp>
          <p:nvSpPr>
            <p:cNvPr id="7" name="TextBox 7"/>
            <p:cNvSpPr txBox="1"/>
            <p:nvPr/>
          </p:nvSpPr>
          <p:spPr>
            <a:xfrm>
              <a:off x="516400" y="353406"/>
              <a:ext cx="1928840" cy="16262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640"/>
                </a:lnSpc>
              </a:pPr>
              <a:r>
                <a:rPr lang="en-US" sz="9000" spc="-738">
                  <a:solidFill>
                    <a:srgbClr val="2B2B2B"/>
                  </a:solidFill>
                  <a:latin typeface="Days"/>
                </a:rPr>
                <a:t>А .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3293466" y="627655"/>
            <a:ext cx="5268369" cy="802090"/>
            <a:chOff x="0" y="0"/>
            <a:chExt cx="1387554" cy="2112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387554" cy="211250"/>
            </a:xfrm>
            <a:custGeom>
              <a:avLst/>
              <a:gdLst/>
              <a:ahLst/>
              <a:cxnLst/>
              <a:rect l="l" t="t" r="r" b="b"/>
              <a:pathLst>
                <a:path w="1387554" h="211250">
                  <a:moveTo>
                    <a:pt x="74945" y="0"/>
                  </a:moveTo>
                  <a:lnTo>
                    <a:pt x="1312609" y="0"/>
                  </a:lnTo>
                  <a:cubicBezTo>
                    <a:pt x="1332486" y="0"/>
                    <a:pt x="1351548" y="7896"/>
                    <a:pt x="1365603" y="21951"/>
                  </a:cubicBezTo>
                  <a:cubicBezTo>
                    <a:pt x="1379658" y="36006"/>
                    <a:pt x="1387554" y="55068"/>
                    <a:pt x="1387554" y="74945"/>
                  </a:cubicBezTo>
                  <a:lnTo>
                    <a:pt x="1387554" y="136305"/>
                  </a:lnTo>
                  <a:cubicBezTo>
                    <a:pt x="1387554" y="156182"/>
                    <a:pt x="1379658" y="175244"/>
                    <a:pt x="1365603" y="189299"/>
                  </a:cubicBezTo>
                  <a:cubicBezTo>
                    <a:pt x="1351548" y="203354"/>
                    <a:pt x="1332486" y="211250"/>
                    <a:pt x="1312609" y="211250"/>
                  </a:cubicBezTo>
                  <a:lnTo>
                    <a:pt x="74945" y="211250"/>
                  </a:lnTo>
                  <a:cubicBezTo>
                    <a:pt x="55068" y="211250"/>
                    <a:pt x="36006" y="203354"/>
                    <a:pt x="21951" y="189299"/>
                  </a:cubicBezTo>
                  <a:cubicBezTo>
                    <a:pt x="7896" y="175244"/>
                    <a:pt x="0" y="156182"/>
                    <a:pt x="0" y="136305"/>
                  </a:cubicBezTo>
                  <a:lnTo>
                    <a:pt x="0" y="74945"/>
                  </a:lnTo>
                  <a:cubicBezTo>
                    <a:pt x="0" y="55068"/>
                    <a:pt x="7896" y="36006"/>
                    <a:pt x="21951" y="21951"/>
                  </a:cubicBezTo>
                  <a:cubicBezTo>
                    <a:pt x="36006" y="7896"/>
                    <a:pt x="55068" y="0"/>
                    <a:pt x="74945" y="0"/>
                  </a:cubicBezTo>
                  <a:close/>
                </a:path>
              </a:pathLst>
            </a:custGeom>
            <a:solidFill>
              <a:srgbClr val="FFAF1F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114300"/>
              <a:ext cx="1387554" cy="96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>
                  <a:solidFill>
                    <a:srgbClr val="F1F0EC"/>
                  </a:solidFill>
                  <a:latin typeface="Days"/>
                </a:rPr>
                <a:t>  ПЕРВАЯ ПОМОЩЬ</a:t>
              </a:r>
            </a:p>
          </p:txBody>
        </p:sp>
      </p:grpSp>
      <p:sp>
        <p:nvSpPr>
          <p:cNvPr id="11" name="Freeform 11"/>
          <p:cNvSpPr/>
          <p:nvPr/>
        </p:nvSpPr>
        <p:spPr>
          <a:xfrm>
            <a:off x="1620308" y="-1429578"/>
            <a:ext cx="2781341" cy="2859323"/>
          </a:xfrm>
          <a:custGeom>
            <a:avLst/>
            <a:gdLst/>
            <a:ahLst/>
            <a:cxnLst/>
            <a:rect l="l" t="t" r="r" b="b"/>
            <a:pathLst>
              <a:path w="2781341" h="2859323">
                <a:moveTo>
                  <a:pt x="0" y="0"/>
                </a:moveTo>
                <a:lnTo>
                  <a:pt x="2781342" y="0"/>
                </a:lnTo>
                <a:lnTo>
                  <a:pt x="2781342" y="2859323"/>
                </a:lnTo>
                <a:lnTo>
                  <a:pt x="0" y="2859323"/>
                </a:lnTo>
                <a:lnTo>
                  <a:pt x="0" y="0"/>
                </a:lnTo>
                <a:close/>
              </a:path>
            </a:pathLst>
          </a:custGeom>
          <a:blipFill>
            <a:blip r:embed="rId40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grpSp>
        <p:nvGrpSpPr>
          <p:cNvPr id="12" name="Group 12"/>
          <p:cNvGrpSpPr/>
          <p:nvPr/>
        </p:nvGrpSpPr>
        <p:grpSpPr>
          <a:xfrm>
            <a:off x="9997650" y="4174072"/>
            <a:ext cx="6411596" cy="1938856"/>
            <a:chOff x="0" y="0"/>
            <a:chExt cx="8548795" cy="2585141"/>
          </a:xfrm>
        </p:grpSpPr>
        <p:grpSp>
          <p:nvGrpSpPr>
            <p:cNvPr id="13" name="Group 13"/>
            <p:cNvGrpSpPr/>
            <p:nvPr/>
          </p:nvGrpSpPr>
          <p:grpSpPr>
            <a:xfrm>
              <a:off x="0" y="0"/>
              <a:ext cx="8548795" cy="2585141"/>
              <a:chOff x="0" y="0"/>
              <a:chExt cx="2146335" cy="649048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146334" cy="649048"/>
              </a:xfrm>
              <a:custGeom>
                <a:avLst/>
                <a:gdLst/>
                <a:ahLst/>
                <a:cxnLst/>
                <a:rect l="l" t="t" r="r" b="b"/>
                <a:pathLst>
                  <a:path w="2146334" h="649048">
                    <a:moveTo>
                      <a:pt x="0" y="0"/>
                    </a:moveTo>
                    <a:lnTo>
                      <a:pt x="2146334" y="0"/>
                    </a:lnTo>
                    <a:lnTo>
                      <a:pt x="2146334" y="649048"/>
                    </a:lnTo>
                    <a:lnTo>
                      <a:pt x="0" y="649048"/>
                    </a:lnTo>
                    <a:close/>
                  </a:path>
                </a:pathLst>
              </a:custGeom>
              <a:solidFill>
                <a:srgbClr val="FFAF1F">
                  <a:alpha val="74902"/>
                </a:srgbClr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5" name="TextBox 15"/>
              <p:cNvSpPr txBox="1"/>
              <p:nvPr/>
            </p:nvSpPr>
            <p:spPr>
              <a:xfrm>
                <a:off x="0" y="85725"/>
                <a:ext cx="2146335" cy="56332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25"/>
                  </a:lnSpc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516400" y="353406"/>
              <a:ext cx="1928840" cy="16262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640"/>
                </a:lnSpc>
              </a:pPr>
              <a:r>
                <a:rPr lang="en-US" sz="9000" spc="-738">
                  <a:solidFill>
                    <a:srgbClr val="2B2B2B"/>
                  </a:solidFill>
                  <a:latin typeface="Days"/>
                </a:rPr>
                <a:t>В .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9997650" y="7319444"/>
            <a:ext cx="6411596" cy="1938856"/>
            <a:chOff x="0" y="0"/>
            <a:chExt cx="8548795" cy="2585141"/>
          </a:xfrm>
        </p:grpSpPr>
        <p:grpSp>
          <p:nvGrpSpPr>
            <p:cNvPr id="18" name="Group 18"/>
            <p:cNvGrpSpPr/>
            <p:nvPr/>
          </p:nvGrpSpPr>
          <p:grpSpPr>
            <a:xfrm>
              <a:off x="0" y="0"/>
              <a:ext cx="8548795" cy="2585141"/>
              <a:chOff x="0" y="0"/>
              <a:chExt cx="2146335" cy="649048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0"/>
                <a:ext cx="2146334" cy="649048"/>
              </a:xfrm>
              <a:custGeom>
                <a:avLst/>
                <a:gdLst/>
                <a:ahLst/>
                <a:cxnLst/>
                <a:rect l="l" t="t" r="r" b="b"/>
                <a:pathLst>
                  <a:path w="2146334" h="649048">
                    <a:moveTo>
                      <a:pt x="0" y="0"/>
                    </a:moveTo>
                    <a:lnTo>
                      <a:pt x="2146334" y="0"/>
                    </a:lnTo>
                    <a:lnTo>
                      <a:pt x="2146334" y="649048"/>
                    </a:lnTo>
                    <a:lnTo>
                      <a:pt x="0" y="649048"/>
                    </a:lnTo>
                    <a:close/>
                  </a:path>
                </a:pathLst>
              </a:custGeom>
              <a:solidFill>
                <a:srgbClr val="FFAF1F">
                  <a:alpha val="74902"/>
                </a:srgbClr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20" name="TextBox 20"/>
              <p:cNvSpPr txBox="1"/>
              <p:nvPr/>
            </p:nvSpPr>
            <p:spPr>
              <a:xfrm>
                <a:off x="0" y="85725"/>
                <a:ext cx="2146335" cy="56332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25"/>
                  </a:lnSpc>
                </a:pPr>
                <a:endParaRPr/>
              </a:p>
            </p:txBody>
          </p:sp>
        </p:grpSp>
        <p:sp>
          <p:nvSpPr>
            <p:cNvPr id="21" name="TextBox 21"/>
            <p:cNvSpPr txBox="1"/>
            <p:nvPr/>
          </p:nvSpPr>
          <p:spPr>
            <a:xfrm>
              <a:off x="516400" y="353406"/>
              <a:ext cx="1928840" cy="16262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640"/>
                </a:lnSpc>
              </a:pPr>
              <a:r>
                <a:rPr lang="en-US" sz="9000" spc="-738">
                  <a:solidFill>
                    <a:srgbClr val="2B2B2B"/>
                  </a:solidFill>
                  <a:latin typeface="Days"/>
                </a:rPr>
                <a:t>Г .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2255478" y="7319444"/>
            <a:ext cx="6411596" cy="1938856"/>
            <a:chOff x="0" y="0"/>
            <a:chExt cx="8548795" cy="2585141"/>
          </a:xfrm>
        </p:grpSpPr>
        <p:grpSp>
          <p:nvGrpSpPr>
            <p:cNvPr id="23" name="Group 23"/>
            <p:cNvGrpSpPr/>
            <p:nvPr/>
          </p:nvGrpSpPr>
          <p:grpSpPr>
            <a:xfrm>
              <a:off x="0" y="0"/>
              <a:ext cx="8548795" cy="2585141"/>
              <a:chOff x="0" y="0"/>
              <a:chExt cx="2146335" cy="649048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0"/>
                <a:ext cx="2146334" cy="649048"/>
              </a:xfrm>
              <a:custGeom>
                <a:avLst/>
                <a:gdLst/>
                <a:ahLst/>
                <a:cxnLst/>
                <a:rect l="l" t="t" r="r" b="b"/>
                <a:pathLst>
                  <a:path w="2146334" h="649048">
                    <a:moveTo>
                      <a:pt x="0" y="0"/>
                    </a:moveTo>
                    <a:lnTo>
                      <a:pt x="2146334" y="0"/>
                    </a:lnTo>
                    <a:lnTo>
                      <a:pt x="2146334" y="649048"/>
                    </a:lnTo>
                    <a:lnTo>
                      <a:pt x="0" y="649048"/>
                    </a:lnTo>
                    <a:close/>
                  </a:path>
                </a:pathLst>
              </a:custGeom>
              <a:solidFill>
                <a:srgbClr val="FFAF1F">
                  <a:alpha val="74902"/>
                </a:srgbClr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25" name="TextBox 25"/>
              <p:cNvSpPr txBox="1"/>
              <p:nvPr/>
            </p:nvSpPr>
            <p:spPr>
              <a:xfrm>
                <a:off x="0" y="85725"/>
                <a:ext cx="2146335" cy="56332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25"/>
                  </a:lnSpc>
                </a:pPr>
                <a:endParaRPr/>
              </a:p>
            </p:txBody>
          </p:sp>
        </p:grpSp>
        <p:sp>
          <p:nvSpPr>
            <p:cNvPr id="26" name="TextBox 26"/>
            <p:cNvSpPr txBox="1"/>
            <p:nvPr/>
          </p:nvSpPr>
          <p:spPr>
            <a:xfrm>
              <a:off x="516400" y="353406"/>
              <a:ext cx="1928840" cy="16262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640"/>
                </a:lnSpc>
              </a:pPr>
              <a:r>
                <a:rPr lang="en-US" sz="9000" spc="-738">
                  <a:solidFill>
                    <a:srgbClr val="2B2B2B"/>
                  </a:solidFill>
                  <a:latin typeface="Days"/>
                </a:rPr>
                <a:t>Б .</a:t>
              </a:r>
            </a:p>
          </p:txBody>
        </p:sp>
      </p:grpSp>
      <p:sp>
        <p:nvSpPr>
          <p:cNvPr id="31" name="TextBox 31"/>
          <p:cNvSpPr txBox="1"/>
          <p:nvPr/>
        </p:nvSpPr>
        <p:spPr>
          <a:xfrm>
            <a:off x="1028700" y="2409672"/>
            <a:ext cx="16230600" cy="1333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399"/>
              </a:lnSpc>
              <a:spcBef>
                <a:spcPct val="0"/>
              </a:spcBef>
            </a:pP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Выберите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предметы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,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подходящие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для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оказания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первой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помощи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при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 </a:t>
            </a:r>
            <a:r>
              <a:rPr lang="en-US" sz="3999" spc="123" dirty="0" err="1">
                <a:solidFill>
                  <a:srgbClr val="2B2B2B"/>
                </a:solidFill>
                <a:latin typeface="Days" panose="02000505050000020004" charset="0"/>
              </a:rPr>
              <a:t>ушибе</a:t>
            </a:r>
            <a:r>
              <a:rPr lang="en-US" sz="3999" spc="123" dirty="0">
                <a:solidFill>
                  <a:srgbClr val="2B2B2B"/>
                </a:solidFill>
                <a:latin typeface="Days" panose="02000505050000020004" charset="0"/>
              </a:rPr>
              <a:t>.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2061877" y="391520"/>
            <a:ext cx="1141571" cy="985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FFAF1F"/>
                </a:solidFill>
                <a:latin typeface="Days" panose="02000505050000020004" charset="0"/>
              </a:rPr>
              <a:t>20</a:t>
            </a:r>
          </a:p>
        </p:txBody>
      </p:sp>
      <p:pic>
        <p:nvPicPr>
          <p:cNvPr id="33" name="Рисунок 32">
            <a:hlinkClick r:id="rId41" action="ppaction://hlinksldjump"/>
          </p:cNvPr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321"/>
          <a:stretch/>
        </p:blipFill>
        <p:spPr>
          <a:xfrm>
            <a:off x="16217227" y="8645916"/>
            <a:ext cx="1308773" cy="1355207"/>
          </a:xfrm>
          <a:prstGeom prst="rect">
            <a:avLst/>
          </a:prstGeom>
        </p:spPr>
      </p:pic>
      <p:grpSp>
        <p:nvGrpSpPr>
          <p:cNvPr id="34" name="Group 16"/>
          <p:cNvGrpSpPr/>
          <p:nvPr/>
        </p:nvGrpSpPr>
        <p:grpSpPr>
          <a:xfrm>
            <a:off x="13293466" y="627655"/>
            <a:ext cx="5268369" cy="968560"/>
            <a:chOff x="0" y="0"/>
            <a:chExt cx="1387554" cy="255094"/>
          </a:xfrm>
        </p:grpSpPr>
        <p:sp>
          <p:nvSpPr>
            <p:cNvPr id="35" name="Freeform 17"/>
            <p:cNvSpPr/>
            <p:nvPr/>
          </p:nvSpPr>
          <p:spPr>
            <a:xfrm>
              <a:off x="0" y="0"/>
              <a:ext cx="1387554" cy="211250"/>
            </a:xfrm>
            <a:custGeom>
              <a:avLst/>
              <a:gdLst/>
              <a:ahLst/>
              <a:cxnLst/>
              <a:rect l="l" t="t" r="r" b="b"/>
              <a:pathLst>
                <a:path w="1387554" h="211250">
                  <a:moveTo>
                    <a:pt x="74945" y="0"/>
                  </a:moveTo>
                  <a:lnTo>
                    <a:pt x="1312609" y="0"/>
                  </a:lnTo>
                  <a:cubicBezTo>
                    <a:pt x="1332486" y="0"/>
                    <a:pt x="1351548" y="7896"/>
                    <a:pt x="1365603" y="21951"/>
                  </a:cubicBezTo>
                  <a:cubicBezTo>
                    <a:pt x="1379658" y="36006"/>
                    <a:pt x="1387554" y="55068"/>
                    <a:pt x="1387554" y="74945"/>
                  </a:cubicBezTo>
                  <a:lnTo>
                    <a:pt x="1387554" y="136305"/>
                  </a:lnTo>
                  <a:cubicBezTo>
                    <a:pt x="1387554" y="156182"/>
                    <a:pt x="1379658" y="175244"/>
                    <a:pt x="1365603" y="189299"/>
                  </a:cubicBezTo>
                  <a:cubicBezTo>
                    <a:pt x="1351548" y="203354"/>
                    <a:pt x="1332486" y="211250"/>
                    <a:pt x="1312609" y="211250"/>
                  </a:cubicBezTo>
                  <a:lnTo>
                    <a:pt x="74945" y="211250"/>
                  </a:lnTo>
                  <a:cubicBezTo>
                    <a:pt x="55068" y="211250"/>
                    <a:pt x="36006" y="203354"/>
                    <a:pt x="21951" y="189299"/>
                  </a:cubicBezTo>
                  <a:cubicBezTo>
                    <a:pt x="7896" y="175244"/>
                    <a:pt x="0" y="156182"/>
                    <a:pt x="0" y="136305"/>
                  </a:cubicBezTo>
                  <a:lnTo>
                    <a:pt x="0" y="74945"/>
                  </a:lnTo>
                  <a:cubicBezTo>
                    <a:pt x="0" y="55068"/>
                    <a:pt x="7896" y="36006"/>
                    <a:pt x="21951" y="21951"/>
                  </a:cubicBezTo>
                  <a:cubicBezTo>
                    <a:pt x="36006" y="7896"/>
                    <a:pt x="55068" y="0"/>
                    <a:pt x="74945" y="0"/>
                  </a:cubicBezTo>
                  <a:close/>
                </a:path>
              </a:pathLst>
            </a:custGeom>
            <a:solidFill>
              <a:srgbClr val="FFAF1F"/>
            </a:solidFill>
          </p:spPr>
        </p:sp>
        <p:sp>
          <p:nvSpPr>
            <p:cNvPr id="36" name="TextBox 18"/>
            <p:cNvSpPr txBox="1"/>
            <p:nvPr/>
          </p:nvSpPr>
          <p:spPr>
            <a:xfrm>
              <a:off x="0" y="0"/>
              <a:ext cx="1387554" cy="2550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2310"/>
                </a:lnSpc>
              </a:pPr>
              <a:r>
                <a:rPr lang="en-US" sz="3000" spc="-246" dirty="0">
                  <a:solidFill>
                    <a:srgbClr val="F1F0EC"/>
                  </a:solidFill>
                  <a:latin typeface="Days"/>
                </a:rPr>
                <a:t>  ПЕРВАЯ ПОМОЩЬ</a:t>
              </a:r>
            </a:p>
          </p:txBody>
        </p:sp>
      </p:grpSp>
      <p:pic>
        <p:nvPicPr>
          <p:cNvPr id="43" name="Рисунок 42"/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0149" y="6658266"/>
            <a:ext cx="2647950" cy="2638425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8748" y="3716200"/>
            <a:ext cx="3143250" cy="2466975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06117" y="3417741"/>
            <a:ext cx="3409950" cy="2581275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676822">
            <a:off x="12207446" y="6323363"/>
            <a:ext cx="2792655" cy="2767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1501</Words>
  <Application>Microsoft Office PowerPoint</Application>
  <PresentationFormat>Произвольный</PresentationFormat>
  <Paragraphs>240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Days</vt:lpstr>
      <vt:lpstr>Calibri</vt:lpstr>
      <vt:lpstr>Days Medium</vt:lpstr>
      <vt:lpstr>Days Semi-Bold</vt:lpstr>
      <vt:lpstr>Days Bold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5-8 класс</dc:title>
  <dc:creator>ШАНС 64</dc:creator>
  <cp:lastModifiedBy>Ольга Бершанская</cp:lastModifiedBy>
  <cp:revision>22</cp:revision>
  <dcterms:created xsi:type="dcterms:W3CDTF">2006-08-16T00:00:00Z</dcterms:created>
  <dcterms:modified xsi:type="dcterms:W3CDTF">2024-05-14T10:48:36Z</dcterms:modified>
  <dc:identifier>DAGEuOHwJ94</dc:identifier>
</cp:coreProperties>
</file>